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Default Extension="jpeg" ContentType="image/jpeg"/>
  <Override PartName="/ppt/slideLayouts/slideLayout9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1" r:id="rId3"/>
    <p:sldMasterId id="2147483653" r:id="rId4"/>
    <p:sldMasterId id="2147483655" r:id="rId5"/>
    <p:sldMasterId id="2147483657" r:id="rId6"/>
    <p:sldMasterId id="2147483659" r:id="rId7"/>
    <p:sldMasterId id="2147483663" r:id="rId8"/>
    <p:sldMasterId id="2147483665" r:id="rId9"/>
  </p:sldMasterIdLst>
  <p:sldIdLst>
    <p:sldId id="281" r:id="rId10"/>
    <p:sldId id="282" r:id="rId11"/>
    <p:sldId id="283" r:id="rId12"/>
    <p:sldId id="284" r:id="rId13"/>
    <p:sldId id="287" r:id="rId14"/>
    <p:sldId id="285" r:id="rId15"/>
    <p:sldId id="286" r:id="rId16"/>
    <p:sldId id="288" r:id="rId17"/>
    <p:sldId id="289" r:id="rId18"/>
    <p:sldId id="290" r:id="rId19"/>
    <p:sldId id="291" r:id="rId20"/>
    <p:sldId id="261" r:id="rId21"/>
    <p:sldId id="293" r:id="rId22"/>
    <p:sldId id="294" r:id="rId23"/>
    <p:sldId id="295" r:id="rId24"/>
    <p:sldId id="280" r:id="rId25"/>
    <p:sldId id="262" r:id="rId26"/>
    <p:sldId id="263" r:id="rId27"/>
    <p:sldId id="278" r:id="rId28"/>
    <p:sldId id="274" r:id="rId29"/>
    <p:sldId id="264" r:id="rId30"/>
    <p:sldId id="277" r:id="rId31"/>
    <p:sldId id="275" r:id="rId32"/>
    <p:sldId id="276" r:id="rId33"/>
    <p:sldId id="265" r:id="rId34"/>
    <p:sldId id="266" r:id="rId35"/>
    <p:sldId id="279" r:id="rId36"/>
    <p:sldId id="267" r:id="rId37"/>
    <p:sldId id="259" r:id="rId38"/>
    <p:sldId id="268" r:id="rId39"/>
    <p:sldId id="269" r:id="rId40"/>
    <p:sldId id="257" r:id="rId41"/>
    <p:sldId id="270" r:id="rId42"/>
    <p:sldId id="256" r:id="rId43"/>
    <p:sldId id="271" r:id="rId44"/>
    <p:sldId id="260" r:id="rId45"/>
    <p:sldId id="272" r:id="rId46"/>
    <p:sldId id="273" r:id="rId47"/>
    <p:sldId id="258" r:id="rId4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990000"/>
    <a:srgbClr val="00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E8FCCC-DAC4-4600-9D4B-FF85229D11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BD9F7B-4F51-41B6-897F-9C1DBBA860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1AB22-569E-419D-9659-E97D17E2D6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27651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7652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7653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54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55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56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57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58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59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0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1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2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3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664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7665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6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7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8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69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0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1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2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3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4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5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6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7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8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79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0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1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2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683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7684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5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6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7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8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9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0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1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2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3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4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5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6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7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8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9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0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701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27702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3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4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5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6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7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8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7709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27710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71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71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71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771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771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716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7717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7718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E4BB95D-03BC-44BA-825A-505FC9C9C95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349CC6-5C9F-4B75-9DE8-A5C0C044A9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4BD7AF-A7B1-4F9D-B2F1-0D2610440BE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91461-46BB-4F7E-A63C-3D57C73001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6070A-A89A-4B88-BD18-B8D987FF20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1D621-8897-4D38-9A1D-6BFB08B2E6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B9076-0DAA-41C7-AB40-E5BA1897BDB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CC80F-31D2-4541-9AFA-1D022F1928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2F067-3735-46F0-B3E8-BBED3B8DC7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58DA0-20FA-498A-82E4-F47FE4EB69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9C50D8-2DBF-4A4C-B757-BC5006AF1D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892815-2962-4912-A811-8544FF601D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30723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24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25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26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27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28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3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0731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32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A524D52-3E6E-4F3D-ACF9-AF759EDCBC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8618F-AE50-4F2B-9E96-9D00F5B8E4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F9E10-757E-4E11-968B-B600F13507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C6905-A704-4A91-A764-8D47D32EAE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440E0-4A20-4D9E-8544-A28AF7773F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4449D-D8E6-4351-9BA0-764A7810D6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314946-75FC-4FBC-8883-AF2589F4D7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C2EBD-E008-4944-AED1-F1E35CD1CD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19BCBE-2DBA-46BE-B6A3-3D8D3C493E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289D1-8367-41D8-93B3-EDE1261747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CA81A-B789-4CBE-A780-66716756C2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918C7-9DB9-4C72-A02A-40FCE767E3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379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79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79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79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79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80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81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383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3383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3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38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8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3836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837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838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0F7F2C2-4FB4-459C-A46E-49F867315A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5C8FC8-B539-4DD5-A79C-4A2C38CAB2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87BA4-0F23-49B2-A4D8-3414DF248F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9DF6F9-3641-4187-B34C-63D1B77303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B9D0-3EFB-480B-A1FF-EF73F7C21C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976A2-7DD7-4DF5-97E9-04B32A01EC8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37624-96A0-45C1-A14C-3162DBD259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96749-386D-4EBC-AD15-FC3BFD5B8D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D43E8-CF7F-4FAC-9E8B-372B2C7521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6C853-5EE0-4FB9-AB50-BE5A7976E4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CD446-878D-492E-99BF-A91A9AEE4A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13364-08F9-44B6-AB82-28E5F9D255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36867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868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86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A597B40-B739-4190-A7E9-BE8F99EDCA0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530915-2528-461E-BDBB-4274EE64CB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AA1FA-9F01-426D-AC6E-BFF23656F4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92239E-251E-4BD3-B46C-AE6C9F46D5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A209D-F0AB-4AF4-8211-AD9DEA2652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76587-5FC7-4F16-84A5-0561745DC2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9FFCF-66AA-4563-992A-3C1630F9CC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73173-CAEB-4B46-B5D0-8AC5DC7198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579297-EA5C-4C88-A436-BCEBA41360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313EF-02AE-4B8C-9C0B-4A3279B7AE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E5CC3-F1A1-486C-AD03-27DFF5F1BB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FC6C2F-E5AD-4B13-862A-14CFF9812E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39939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0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1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2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48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49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0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1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2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3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4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5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6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7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8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59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0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1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2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3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64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65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66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7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68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69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70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971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72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9973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9974" name="Rectangle 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9975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9976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9977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BFE5A14-0CCC-4E1E-A4A8-00BD9B4830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0C48D-DD07-47B6-BB01-D246528287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6F6685-4FA6-4D18-A519-B933187FF9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9F0A3-2E24-42B8-8481-9AE749D285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7C0B0-45F2-41B9-B86F-B72CDF4503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A5FE4-A6E8-4327-84A8-343F8BEFB5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5DBDA-638F-4FE1-A705-6D9D245512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CD7A90-17FE-4EEC-B3C3-0E585CE5BC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F3E89-3F12-4D71-9D60-6C6ABD7A268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A848C-6867-411A-9F9A-DDFF4C8773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20CC7-B78C-4C7F-8177-00EECA189E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DC804C-CE53-48B6-A4AE-58E74E2573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4301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301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4301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1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1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1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1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302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303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303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4303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304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4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4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4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4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304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304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30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30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3049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3050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3051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FA36A54-6E08-497B-AD48-45CCDD1F72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5D500-210B-49FD-9D26-4D216B3A45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3D352-1026-4C49-A0BD-A2E78F7A0A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D7F6E9-6F41-4119-8D14-4C68DFA254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FB4BB-735B-4EBE-877B-FF6373B087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6386E-8EA0-41B0-A83B-1AD7AB5386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1FFCC3-9FA7-4765-B5E0-364FD292AB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8DEAE-4350-4852-856F-BADD8114D0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D2CA7-5E4F-43D6-8F35-C444B00F15D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F0C8B3-A29D-432C-804E-CFB0D83BF6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69A4D-E851-427B-A9B4-957EF18176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C710F1-21D2-4400-B51E-E3B023ECF7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0534D48-E4A3-4218-ABD0-99EA49D61A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10FBC-0783-43D3-8AEF-36E95D002F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2E203-43D7-41DE-AE95-34AED4EC79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6ECA1-10AA-4CAC-8CFB-4D74E6BF55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D9D29C-18E3-4FFD-80D3-98FFE93979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CC779-8E30-4FBB-BD29-F20DF8A6B4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1CE9A-B769-4902-A5CA-E322B04A9A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329E8-53EF-4051-BEC2-8FD29D7917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146E4-80C8-4A32-B9FE-7ED347C245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C7C36-38EE-4F0C-8FAF-C82C08A11B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D7423-F97B-45AD-B611-D282560AE3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A8279-5176-44D5-A5D2-C5054C8F69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72707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2708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2709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0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1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2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3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4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5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6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7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8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9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0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1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2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3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4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5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6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7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8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29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0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1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2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3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2734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72735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36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37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38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39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0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1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2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3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4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5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6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7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8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49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2750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72751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52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2753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72754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55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56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57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58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59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60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61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62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2763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64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65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66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67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68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69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70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2771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2772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2773" name="Rectangle 6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2774" name="Rectangle 7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2775" name="Rectangle 7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74BE8E4-E729-44E4-B767-A37769B5D5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8E15E-EB54-482D-A877-C2FD2335EB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DC967-0E02-4CF0-B81F-14D324D10C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B7F503-ACB1-42CE-9046-E19D0781DB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106E2-C24A-4E10-B482-B89C779CC0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1FE16-79CA-4EE2-80A4-D2609A4F25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171BE-BF65-4717-9C48-3A702283A6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4F52C3-0F86-4D3A-B183-10B2B64C3A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46769A-5907-41FD-8FAA-8E860179AB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363696-25A0-4017-A8B4-5478C96CC8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34C00-D4F3-4485-86FC-C1AD42CEA3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E28B7-F90F-4B96-A8B5-CDED574460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FE5699C-D962-42CE-9245-E61B5AFBDF5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66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2662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629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663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641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664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660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666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6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7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6678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2667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8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6686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2668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68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68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69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2669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69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669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669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669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C377906-2589-4309-B5D0-207D93FB8D19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2969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70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7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97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DC780EE-2C2F-483A-94A5-F0A36B7B477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971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971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27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77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7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8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2807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328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28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28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8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28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28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C29387D-62F6-42B5-A5BC-DD87FF687527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3584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4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584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584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E8BB54FB-61CB-4404-958A-2C845D192AEE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6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38915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16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17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18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19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20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21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22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23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24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25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26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27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28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29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0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1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2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3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4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5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6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7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8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9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40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41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42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43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44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45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46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47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48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8949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895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8951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8952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8953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A6DBEBDB-BD0F-4A11-836C-D22872EBE1AA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8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419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9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990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419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9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0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0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1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1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1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1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1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4201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201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1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1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1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2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0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20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20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20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CE2B266D-4C2D-4128-8A5E-851CC5531F0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20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0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DE64E25-6FAC-486C-8018-3A6FFFC1B457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2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71683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1684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1685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6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7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8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9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0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1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2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3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4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5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6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7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8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9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0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1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2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3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4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5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6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7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8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09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1710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71711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12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13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14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15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16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17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18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19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20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21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22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23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24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25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1726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71727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28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1729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71730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31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32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33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34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35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36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37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738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1739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40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41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42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43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44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45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46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174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48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71749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71750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36A60BF-FFDE-4A52-85C1-A93B14F4A3E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1751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6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4906963" cy="271462"/>
          </a:xfrm>
        </p:spPr>
        <p:txBody>
          <a:bodyPr/>
          <a:lstStyle/>
          <a:p>
            <a:r>
              <a:rPr lang="ru-RU" sz="4000"/>
              <a:t>11 класс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73688"/>
            <a:ext cx="8229600" cy="7524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dirty="0"/>
              <a:t>            </a:t>
            </a:r>
            <a:r>
              <a:rPr lang="ru-RU" sz="2400" dirty="0" smtClean="0"/>
              <a:t>  Преподаватель-организатор ОБЖ :Балуев Д.Н.</a:t>
            </a:r>
            <a:endParaRPr lang="ru-RU" sz="2400" dirty="0"/>
          </a:p>
        </p:txBody>
      </p:sp>
      <p:sp>
        <p:nvSpPr>
          <p:cNvPr id="75780" name="WordArt 4"/>
          <p:cNvSpPr>
            <a:spLocks noChangeArrowheads="1" noChangeShapeType="1" noTextEdit="1"/>
          </p:cNvSpPr>
          <p:nvPr/>
        </p:nvSpPr>
        <p:spPr bwMode="auto">
          <a:xfrm rot="-135728">
            <a:off x="1382713" y="2133600"/>
            <a:ext cx="6624637" cy="1727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535728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Урок по ОБЖ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>
                <a:solidFill>
                  <a:srgbClr val="00FF00"/>
                </a:solidFill>
              </a:rPr>
              <a:t>8.Воинский коллектив — это:</a:t>
            </a:r>
          </a:p>
          <a:p>
            <a:pPr>
              <a:lnSpc>
                <a:spcPct val="90000"/>
              </a:lnSpc>
            </a:pPr>
            <a:endParaRPr lang="ru-RU" sz="2800">
              <a:solidFill>
                <a:srgbClr val="00FF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а) группа военнослужащих, объединенных сов­местным воинским трудом и общими интересами в во­енном деле;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б) воинское подразделение одного рода войск, обес­печивающее выполнение поставленного перед ним боевого задания;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в) подразделение военнослужащих, имеющих об­щие цели и задачи в мирное или военное время.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976938"/>
          </a:xfrm>
        </p:spPr>
        <p:txBody>
          <a:bodyPr/>
          <a:lstStyle/>
          <a:p>
            <a:r>
              <a:rPr lang="ru-RU">
                <a:solidFill>
                  <a:srgbClr val="00FF00"/>
                </a:solidFill>
              </a:rPr>
              <a:t>9. Морально-правовая норма взаимоотношений военнослужащих в воинском коллективе, влияющая на его сплоченность и боеспособность, — это:</a:t>
            </a:r>
          </a:p>
          <a:p>
            <a:pPr>
              <a:buFont typeface="Wingdings" pitchFamily="2" charset="2"/>
              <a:buNone/>
            </a:pPr>
            <a:endParaRPr lang="ru-RU">
              <a:solidFill>
                <a:srgbClr val="00FF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/>
              <a:t>а) войсковое товарищество;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r>
              <a:rPr lang="ru-RU"/>
              <a:t>б) воинский коллективизм;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r>
              <a:rPr lang="ru-RU"/>
              <a:t>в) воинский долг.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ru-RU"/>
          </a:p>
        </p:txBody>
      </p:sp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900113" y="1196975"/>
            <a:ext cx="7343775" cy="4176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"Военнослужищий - специалист,</a:t>
            </a:r>
          </a:p>
          <a:p>
            <a:pPr algn="ctr"/>
            <a:endParaRPr lang="ru-RU" sz="2000" kern="1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20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в  совершенстве </a:t>
            </a:r>
          </a:p>
          <a:p>
            <a:pPr algn="ctr"/>
            <a:endParaRPr lang="ru-RU" sz="2000" kern="1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20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владеющий  оружием</a:t>
            </a:r>
          </a:p>
          <a:p>
            <a:pPr algn="ctr"/>
            <a:endParaRPr lang="ru-RU" sz="2000" kern="1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20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 и  военной  техникой".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916113"/>
            <a:ext cx="3671888" cy="4752975"/>
          </a:xfrm>
        </p:spPr>
      </p:pic>
      <p:sp>
        <p:nvSpPr>
          <p:cNvPr id="88068" name="WordArt 4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7489825" cy="12938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"Тяжело  в  учении,  легко  в  бою".</a:t>
            </a:r>
          </a:p>
        </p:txBody>
      </p:sp>
      <p:sp>
        <p:nvSpPr>
          <p:cNvPr id="88069" name="WordArt 5"/>
          <p:cNvSpPr>
            <a:spLocks noChangeArrowheads="1" noChangeShapeType="1" noTextEdit="1"/>
          </p:cNvSpPr>
          <p:nvPr/>
        </p:nvSpPr>
        <p:spPr bwMode="auto">
          <a:xfrm>
            <a:off x="5435600" y="2565400"/>
            <a:ext cx="270033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А. В. Суворов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 descr="Гангутский морской бой 1714 г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3960813" cy="3068638"/>
          </a:xfrm>
          <a:noFill/>
          <a:ln/>
        </p:spPr>
      </p:pic>
      <p:pic>
        <p:nvPicPr>
          <p:cNvPr id="89093" name="Picture 5" descr="Защита Смоленска 1812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8150" y="0"/>
            <a:ext cx="4895850" cy="3068638"/>
          </a:xfrm>
          <a:prstGeom prst="rect">
            <a:avLst/>
          </a:prstGeom>
          <a:noFill/>
        </p:spPr>
      </p:pic>
      <p:pic>
        <p:nvPicPr>
          <p:cNvPr id="89094" name="Picture 6" descr="Оборона Брестской крепо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13100"/>
            <a:ext cx="4140200" cy="3644900"/>
          </a:xfrm>
          <a:prstGeom prst="rect">
            <a:avLst/>
          </a:prstGeom>
          <a:noFill/>
        </p:spPr>
      </p:pic>
      <p:pic>
        <p:nvPicPr>
          <p:cNvPr id="89095" name="Picture 7" descr="Силы РСЧС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51388" y="3552825"/>
            <a:ext cx="4392612" cy="3305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3" descr="Боевые тради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79450"/>
            <a:ext cx="7913687" cy="530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990000"/>
                </a:solidFill>
              </a:rPr>
              <a:t>Контрольные вопросы: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1.Что вы понимаете под чувством патриотизма?</a:t>
            </a:r>
          </a:p>
          <a:p>
            <a:r>
              <a:rPr lang="ru-RU"/>
              <a:t>2.В чем проявляется патриотизм у российских воинов?</a:t>
            </a:r>
          </a:p>
          <a:p>
            <a:r>
              <a:rPr lang="ru-RU"/>
              <a:t>3.Что такое воинский долг?</a:t>
            </a:r>
          </a:p>
          <a:p>
            <a:r>
              <a:rPr lang="ru-RU"/>
              <a:t>4.Что вы понимаете под дисциплиной и какие виды дисциплины вы знаете?</a:t>
            </a:r>
          </a:p>
          <a:p>
            <a:r>
              <a:rPr lang="ru-RU"/>
              <a:t>5.Что такое воинская дисциплина?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260350"/>
            <a:ext cx="8229600" cy="6264275"/>
          </a:xfrm>
        </p:spPr>
        <p:txBody>
          <a:bodyPr/>
          <a:lstStyle/>
          <a:p>
            <a:r>
              <a:rPr lang="ru-RU" sz="2800"/>
              <a:t>Единая система подготовки войск в русской армии сложилась в конце 19 начале 20 века.</a:t>
            </a:r>
          </a:p>
          <a:p>
            <a:endParaRPr lang="ru-RU" sz="2800"/>
          </a:p>
          <a:p>
            <a:r>
              <a:rPr lang="ru-RU" sz="2800"/>
              <a:t>Целью обучения войск было:</a:t>
            </a:r>
          </a:p>
          <a:p>
            <a:r>
              <a:rPr lang="ru-RU" sz="2800"/>
              <a:t>-научить военнослужащих применять оружие в условиях боевой обстановки;</a:t>
            </a:r>
          </a:p>
          <a:p>
            <a:r>
              <a:rPr lang="ru-RU" sz="2800"/>
              <a:t>-исполнять свои обязанности на войне, как в одиночном бою, так и в составе воинской части;</a:t>
            </a:r>
          </a:p>
          <a:p>
            <a:r>
              <a:rPr lang="ru-RU" sz="2800"/>
              <a:t>-ясно понимать взаимодействие войск, требования дисциплины и порядок внутренней и гарнизонной службы.</a:t>
            </a:r>
          </a:p>
          <a:p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r>
              <a:rPr lang="ru-RU"/>
              <a:t>Обучение солдат и матросов осуществлялось в несколько этапов.</a:t>
            </a:r>
          </a:p>
          <a:p>
            <a:r>
              <a:rPr lang="ru-RU"/>
              <a:t>В первый год службы осваивалась программа молодого бойца.</a:t>
            </a:r>
          </a:p>
          <a:p>
            <a:r>
              <a:rPr lang="ru-RU"/>
              <a:t>Профессиональные навыки отрабатывались методом одиночного обучения. Он включал в себя:</a:t>
            </a:r>
          </a:p>
          <a:p>
            <a:r>
              <a:rPr lang="ru-RU"/>
              <a:t>-строевую и физическую подготовку;</a:t>
            </a:r>
          </a:p>
          <a:p>
            <a:r>
              <a:rPr lang="ru-RU"/>
              <a:t>-овладение оружием;</a:t>
            </a:r>
          </a:p>
          <a:p>
            <a:r>
              <a:rPr lang="ru-RU"/>
              <a:t>-рукопашным боем.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Победа под Полтав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76250"/>
            <a:ext cx="7620000" cy="579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>
                <a:solidFill>
                  <a:srgbClr val="00FF00"/>
                </a:solidFill>
              </a:rPr>
              <a:t>Соотнесите слова и автора высказываний:</a:t>
            </a:r>
            <a:r>
              <a:rPr lang="ru-RU" sz="4000"/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r>
              <a:rPr lang="ru-RU" sz="2400"/>
              <a:t>«Попробуй исполнить свой долг, и ты узнаешь, что в тебе есть».</a:t>
            </a:r>
          </a:p>
          <a:p>
            <a:r>
              <a:rPr lang="ru-RU" sz="2400">
                <a:solidFill>
                  <a:srgbClr val="990000"/>
                </a:solidFill>
              </a:rPr>
              <a:t>«При прочих равных условиях крупнейшие битвы выигрывают воины, которые отличаются железной волей к победе, стойкостью духа и преданностью знамени, под которым они идут в бой». </a:t>
            </a:r>
          </a:p>
          <a:p>
            <a:r>
              <a:rPr lang="ru-RU" sz="2400"/>
              <a:t>«Духовная сила относятся к физической,  как три к одному» .</a:t>
            </a:r>
          </a:p>
          <a:p>
            <a:r>
              <a:rPr lang="ru-RU" sz="2400">
                <a:solidFill>
                  <a:srgbClr val="990000"/>
                </a:solidFill>
              </a:rPr>
              <a:t>«Плох тот народ, который не помнит, не ценит и не любит своей истории»</a:t>
            </a:r>
            <a:r>
              <a:rPr lang="ru-RU">
                <a:solidFill>
                  <a:srgbClr val="990000"/>
                </a:solidFill>
              </a:rPr>
              <a:t>.</a:t>
            </a:r>
            <a:r>
              <a:rPr lang="ru-RU"/>
              <a:t> </a:t>
            </a:r>
          </a:p>
          <a:p>
            <a:pPr>
              <a:buFont typeface="Wingdings" pitchFamily="2" charset="2"/>
              <a:buNone/>
            </a:pPr>
            <a:endParaRPr lang="ru-RU" sz="2400"/>
          </a:p>
          <a:p>
            <a:pPr>
              <a:buFont typeface="Wingdings" pitchFamily="2" charset="2"/>
              <a:buNone/>
            </a:pPr>
            <a:r>
              <a:rPr lang="ru-RU" sz="2000" b="1"/>
              <a:t>Народная мудрость,   В.М. Васнецов,   Г.В.Жуков</a:t>
            </a:r>
            <a:r>
              <a:rPr lang="ru-RU" sz="2000"/>
              <a:t>,     </a:t>
            </a:r>
            <a:r>
              <a:rPr lang="ru-RU" sz="2000" b="1"/>
              <a:t>Наполеон.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algn="ctr"/>
            <a:r>
              <a:rPr lang="ru-RU">
                <a:solidFill>
                  <a:schemeClr val="accent2"/>
                </a:solidFill>
              </a:rPr>
              <a:t>Мастерское владение оружием и техникой- традиция российских Вооруженных Сил</a:t>
            </a:r>
          </a:p>
        </p:txBody>
      </p:sp>
      <p:pic>
        <p:nvPicPr>
          <p:cNvPr id="62468" name="Picture 4" descr="Гангутский морской бой 1714 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989138"/>
            <a:ext cx="7620000" cy="428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r>
              <a:rPr lang="ru-RU"/>
              <a:t>Занятие с молодыми солдатами осуществлялось по петровской традиции ротными командирами отдельно от старослужащих.</a:t>
            </a:r>
          </a:p>
          <a:p>
            <a:r>
              <a:rPr lang="ru-RU"/>
              <a:t>Второй этап обучения проходил в составе отделения, взвода, роты, батальона. Основной упор делался на выработку сообразительности, выносливости, стойкости и ловкости.</a:t>
            </a:r>
          </a:p>
          <a:p>
            <a:r>
              <a:rPr lang="ru-RU"/>
              <a:t>Учебный год заканчивался проведением больших маневров.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>
                <a:solidFill>
                  <a:schemeClr val="accent2"/>
                </a:solidFill>
              </a:rPr>
              <a:t>В период царствования Екатерины Великой русские воины были лучшими в мире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40" name="Picture 4" descr="Императрица Елизавета Петров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557338"/>
            <a:ext cx="8207375" cy="4729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r>
              <a:rPr lang="ru-RU">
                <a:solidFill>
                  <a:schemeClr val="accent2"/>
                </a:solidFill>
              </a:rPr>
              <a:t>И клятву верности сдержали…!</a:t>
            </a:r>
          </a:p>
        </p:txBody>
      </p:sp>
      <p:pic>
        <p:nvPicPr>
          <p:cNvPr id="63492" name="Picture 4" descr="Вторжение армии Наполе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96975"/>
            <a:ext cx="7620000" cy="4589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Бои под Шипкой и Плевн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4813"/>
            <a:ext cx="8424863" cy="5976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1198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В 1918-1920 г.г. Остро встала проблема обучения воинов Красной армии.</a:t>
            </a:r>
          </a:p>
          <a:p>
            <a:pPr>
              <a:lnSpc>
                <a:spcPct val="90000"/>
              </a:lnSpc>
            </a:pPr>
            <a:r>
              <a:rPr lang="ru-RU"/>
              <a:t>М.В. Фрунзе отмечал, что кроме политического настроения требуется умение и боевая выучка. Особое внимание уделялось военному искусству.</a:t>
            </a:r>
          </a:p>
          <a:p>
            <a:pPr>
              <a:lnSpc>
                <a:spcPct val="90000"/>
              </a:lnSpc>
            </a:pPr>
            <a:r>
              <a:rPr lang="ru-RU"/>
              <a:t>В годы Великой Отечественной войны боевая подготовка претерпела серьезные изменения. Солдат учили действовать в условиях постоянно усложняющейся обстановки.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119813"/>
          </a:xfrm>
        </p:spPr>
        <p:txBody>
          <a:bodyPr/>
          <a:lstStyle/>
          <a:p>
            <a:r>
              <a:rPr lang="ru-RU"/>
              <a:t>В первый период войны боролись с танко и самолетоязнью. Выпускались специальные памятки для бойцов с указанием уязвимых мест данной техники.</a:t>
            </a:r>
          </a:p>
          <a:p>
            <a:r>
              <a:rPr lang="ru-RU"/>
              <a:t>В конце войны больше внимания уделяли тактике наступления в отличие от начала боевых действий.</a:t>
            </a:r>
          </a:p>
          <a:p>
            <a:r>
              <a:rPr lang="ru-RU"/>
              <a:t>В настоящее время обучение проходит с учетом опыта войны в Афганистане и Чечне.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r>
              <a:rPr lang="ru-RU">
                <a:solidFill>
                  <a:schemeClr val="accent2"/>
                </a:solidFill>
              </a:rPr>
              <a:t>Защитники брестской крепости</a:t>
            </a:r>
          </a:p>
        </p:txBody>
      </p:sp>
      <p:pic>
        <p:nvPicPr>
          <p:cNvPr id="67588" name="Picture 4" descr="Оборона Брестской креп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96975"/>
            <a:ext cx="8496300" cy="511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048375"/>
          </a:xfrm>
        </p:spPr>
        <p:txBody>
          <a:bodyPr/>
          <a:lstStyle/>
          <a:p>
            <a:r>
              <a:rPr lang="ru-RU"/>
              <a:t>Закрепление оружия за военнослужащими в советской и российской армиях производится после принятия воинами присяги. Данный ритуал производится в торжественной обстановке. До вручения оружия проходит процесс изучения его ТТХ и боевых возможностей. Организуется соревнования по смежным специальностям, образцовому содержанию вверенного оружия и техники.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Трижды Герой Советского Союза 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76250"/>
            <a:ext cx="7620000" cy="5810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990000"/>
                </a:solidFill>
              </a:rPr>
              <a:t>Тест-опрос.</a:t>
            </a:r>
            <a:r>
              <a:rPr lang="ru-RU"/>
              <a:t>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>
                <a:solidFill>
                  <a:srgbClr val="00FF00"/>
                </a:solidFill>
              </a:rPr>
              <a:t>1.Патриот – это …..</a:t>
            </a:r>
          </a:p>
          <a:p>
            <a:pPr>
              <a:lnSpc>
                <a:spcPct val="90000"/>
              </a:lnSpc>
            </a:pPr>
            <a:endParaRPr lang="ru-RU">
              <a:solidFill>
                <a:srgbClr val="00FF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а) человек, любящий свою Родину, который готов совершать подвиг;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б) тот, кто любит своё Отечество, предан своему народу, готов на жертвы и подвиги во имя интересов своей Родины;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в) тот, кто любит свою Родину, народ.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048375"/>
          </a:xfrm>
        </p:spPr>
        <p:txBody>
          <a:bodyPr/>
          <a:lstStyle/>
          <a:p>
            <a:r>
              <a:rPr lang="ru-RU" sz="4000"/>
              <a:t>Технический уровень современного оружия и боевой техники, характер способов их использования исключают эффективную деятельность военнослужащих, не имеющих профессиональной подготовки.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>
                <a:solidFill>
                  <a:srgbClr val="990000"/>
                </a:solidFill>
              </a:rPr>
              <a:t>Воину-специалисту как минимум необходимы: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/>
              <a:t>1.Понимание роли своей специальности и должности в обеспечении боеспособности и боеготовности подразделения, воинской части, корабля, учреждения.</a:t>
            </a:r>
          </a:p>
          <a:p>
            <a:r>
              <a:rPr lang="ru-RU" sz="2800"/>
              <a:t>2.Владение вверенной техникой, оружием, средствами управления, способами их использования на уровне классного специалиста.</a:t>
            </a:r>
          </a:p>
          <a:p>
            <a:r>
              <a:rPr lang="ru-RU" sz="2800"/>
              <a:t>3.Профессиональная бдительность.</a:t>
            </a:r>
          </a:p>
          <a:p>
            <a:endParaRPr lang="ru-RU" sz="28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Жизнь и деятельность в образовательных учреждениях Министерства оборо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04813"/>
            <a:ext cx="7620000" cy="5800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1198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4.Стремление к совершенствованию своих специальных знаний, умений и навыков.</a:t>
            </a:r>
          </a:p>
          <a:p>
            <a:pPr>
              <a:lnSpc>
                <a:spcPct val="90000"/>
              </a:lnSpc>
            </a:pPr>
            <a:r>
              <a:rPr lang="ru-RU" sz="2800"/>
              <a:t>5.Знание смежной специальности.</a:t>
            </a:r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r>
              <a:rPr lang="ru-RU" sz="2800"/>
              <a:t>Боевая подготовка – основное содержание повседневной деятельности военнослужащих в мирное время. На учебных занятиях присутствует весь личный состав части, корабля. От занятий освобождаются только лица находящиеся в суточном наряде на работах, предусмотренных приказом по части, а также военнослужащие, которым предоставлен день отдыха в порядке компенсации за несение службы в праздничные и выходные дни.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Понятие о личной дисциплинированности во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76250"/>
            <a:ext cx="7920037" cy="5976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2642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>
                <a:solidFill>
                  <a:srgbClr val="990000"/>
                </a:solidFill>
              </a:rPr>
              <a:t>Военная служба</a:t>
            </a:r>
            <a:r>
              <a:rPr lang="ru-RU" sz="2800"/>
              <a:t> – это сложный вид деятельности, который включает боевую учебу, учения и большой умственный и физический труд. Она сильно влияет на личность воина, на формирование отдельных качеств, его психики.</a:t>
            </a:r>
          </a:p>
          <a:p>
            <a:pPr>
              <a:lnSpc>
                <a:spcPct val="90000"/>
              </a:lnSpc>
            </a:pPr>
            <a:r>
              <a:rPr lang="ru-RU" sz="2800">
                <a:solidFill>
                  <a:srgbClr val="990000"/>
                </a:solidFill>
              </a:rPr>
              <a:t>Боевая учеба</a:t>
            </a:r>
            <a:r>
              <a:rPr lang="ru-RU" sz="2800"/>
              <a:t> занимает значительную часть военной службы. Во время боевой учебы воин овладевает специальными, военно-техническими и тактическими знаниями, изучает уставы и инструкции. При этом формируется характер, волевые и интеллектуальные качества воина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Силы РСЧ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04813"/>
            <a:ext cx="8135938" cy="6119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r>
              <a:rPr lang="ru-RU" b="1" i="1">
                <a:solidFill>
                  <a:srgbClr val="990000"/>
                </a:solidFill>
              </a:rPr>
              <a:t>Огневая подготовка</a:t>
            </a:r>
            <a:r>
              <a:rPr lang="ru-RU"/>
              <a:t> включает в себя изучение оружия, участие в учебных и боевых стрельбах и пусках ракет.Она составляет значительную часть </a:t>
            </a:r>
            <a:r>
              <a:rPr lang="ru-RU" b="1" i="1"/>
              <a:t>боевой</a:t>
            </a:r>
            <a:r>
              <a:rPr lang="ru-RU"/>
              <a:t> </a:t>
            </a:r>
            <a:r>
              <a:rPr lang="ru-RU" b="1" i="1"/>
              <a:t>подготовки</a:t>
            </a:r>
            <a:r>
              <a:rPr lang="ru-RU"/>
              <a:t> и службы воина.</a:t>
            </a:r>
          </a:p>
          <a:p>
            <a:r>
              <a:rPr lang="ru-RU" b="1" i="1">
                <a:solidFill>
                  <a:srgbClr val="990000"/>
                </a:solidFill>
              </a:rPr>
              <a:t>Строевая подготовка</a:t>
            </a:r>
            <a:r>
              <a:rPr lang="ru-RU" b="1" i="1"/>
              <a:t> – </a:t>
            </a:r>
            <a:r>
              <a:rPr lang="ru-RU"/>
              <a:t>важный элемент в обучении и воспитании воина.</a:t>
            </a:r>
          </a:p>
          <a:p>
            <a:r>
              <a:rPr lang="ru-RU" b="1" i="1">
                <a:solidFill>
                  <a:srgbClr val="990000"/>
                </a:solidFill>
              </a:rPr>
              <a:t>Строй</a:t>
            </a:r>
            <a:r>
              <a:rPr lang="ru-RU" b="1" i="1"/>
              <a:t> – </a:t>
            </a:r>
            <a:r>
              <a:rPr lang="ru-RU"/>
              <a:t>это форма организации людей для совместного выполнения воинской деятельности.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6880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990000"/>
                </a:solidFill>
              </a:rPr>
              <a:t>Тактическая подготовка</a:t>
            </a:r>
            <a:r>
              <a:rPr lang="ru-RU" sz="2800" b="1" i="1"/>
              <a:t> – </a:t>
            </a:r>
            <a:r>
              <a:rPr lang="ru-RU" sz="2800"/>
              <a:t>это вид обучения войск, который наиболее приближен к боевой обстановке. Практические занятия и учения помогают воину наглядно представить условия боя, увидеть силу и возможности своего подразделения, а также ощутить себя частью этой силы.</a:t>
            </a:r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990000"/>
                </a:solidFill>
              </a:rPr>
              <a:t>Караульная служба</a:t>
            </a:r>
            <a:r>
              <a:rPr lang="ru-RU" sz="2800" i="1"/>
              <a:t> </a:t>
            </a:r>
            <a:r>
              <a:rPr lang="ru-RU" sz="2800"/>
              <a:t>решает задачи по охране и обороне военного имущества, боевой техники, военных объектов и военнослужащих в местах их дислокации.</a:t>
            </a:r>
          </a:p>
          <a:p>
            <a:pPr>
              <a:lnSpc>
                <a:spcPct val="90000"/>
              </a:lnSpc>
            </a:pPr>
            <a:r>
              <a:rPr lang="ru-RU" sz="2800" b="1"/>
              <a:t>Это выполнение боевой задачи.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Боевые тради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76300"/>
            <a:ext cx="76200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333375"/>
            <a:ext cx="8229600" cy="61912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>
                <a:solidFill>
                  <a:srgbClr val="00FF00"/>
                </a:solidFill>
              </a:rPr>
              <a:t>2.Патриотизм – это …</a:t>
            </a:r>
          </a:p>
          <a:p>
            <a:pPr>
              <a:lnSpc>
                <a:spcPct val="90000"/>
              </a:lnSpc>
            </a:pPr>
            <a:endParaRPr lang="ru-RU">
              <a:solidFill>
                <a:srgbClr val="00FF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а) чувство, при котором  человек  предан Родине;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б) политический принцип, содержанием которого является любовь к Родине;</a:t>
            </a:r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в)</a:t>
            </a:r>
            <a:r>
              <a:rPr lang="ru-RU" sz="2800" b="1"/>
              <a:t> </a:t>
            </a:r>
            <a:r>
              <a:rPr lang="ru-RU" sz="2800"/>
              <a:t> нравственный и политический принцип, социальное чувство, содержанием которого является любовь к Отечеству и готовность подчинить его интересам свои частные интересы.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2642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>
                <a:solidFill>
                  <a:srgbClr val="00FF00"/>
                </a:solidFill>
              </a:rPr>
              <a:t>3. Боевые традиции — это: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а) исторически сложившиеся в армии и на флоте и передающиеся из поколения в поколение правила, обычаи и нормы поведения военнослужащих, связан­ные с образцовым выполнением боевых задач и несе­нием воинской службы;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б) определенные правила и требования к несению службы и выполнению боевых задач;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в) специальные нормы, предъявляемые к пси­хологическим и нравственным качествам военно­служащего в период прохождения им воинской службы.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264275"/>
          </a:xfrm>
        </p:spPr>
        <p:txBody>
          <a:bodyPr/>
          <a:lstStyle/>
          <a:p>
            <a:r>
              <a:rPr lang="ru-RU" sz="2800">
                <a:solidFill>
                  <a:srgbClr val="00FF00"/>
                </a:solidFill>
              </a:rPr>
              <a:t>4.Морально-психологическое и боевое качество воина, характеризующее его способность устойчиво переносить длительные физические нагрузки, психи­ческое напряжение и сохранять при этом присутствие духа, в опасных ситуациях проявлять высокую бое­вую активность, — это:</a:t>
            </a:r>
            <a:endParaRPr lang="ru-RU" sz="2800" b="1">
              <a:solidFill>
                <a:srgbClr val="00FF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sz="2800"/>
              <a:t>а) мужество;</a:t>
            </a:r>
          </a:p>
          <a:p>
            <a:pPr>
              <a:buFont typeface="Wingdings" pitchFamily="2" charset="2"/>
              <a:buNone/>
            </a:pPr>
            <a:endParaRPr lang="ru-RU" sz="2800"/>
          </a:p>
          <a:p>
            <a:pPr>
              <a:buFont typeface="Wingdings" pitchFamily="2" charset="2"/>
              <a:buNone/>
            </a:pPr>
            <a:r>
              <a:rPr lang="ru-RU" sz="2800"/>
              <a:t>б) воинская доблесть;</a:t>
            </a:r>
          </a:p>
          <a:p>
            <a:pPr>
              <a:buFont typeface="Wingdings" pitchFamily="2" charset="2"/>
              <a:buNone/>
            </a:pPr>
            <a:endParaRPr lang="ru-RU" sz="2800"/>
          </a:p>
          <a:p>
            <a:pPr>
              <a:buFont typeface="Wingdings" pitchFamily="2" charset="2"/>
              <a:buNone/>
            </a:pPr>
            <a:r>
              <a:rPr lang="ru-RU" sz="2800"/>
              <a:t>в) героизм.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5976937"/>
          </a:xfrm>
        </p:spPr>
        <p:txBody>
          <a:bodyPr/>
          <a:lstStyle/>
          <a:p>
            <a:r>
              <a:rPr lang="ru-RU">
                <a:solidFill>
                  <a:srgbClr val="00FF00"/>
                </a:solidFill>
              </a:rPr>
              <a:t>5.Самоотверженное, мужественное исполнение военнослужащим своего воинского долга и служеб­ных обязанностей в мирное время — это:</a:t>
            </a:r>
          </a:p>
          <a:p>
            <a:pPr>
              <a:buFont typeface="Wingdings" pitchFamily="2" charset="2"/>
              <a:buNone/>
            </a:pPr>
            <a:endParaRPr lang="ru-RU">
              <a:solidFill>
                <a:srgbClr val="00FF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/>
              <a:t>а) воинская доблесть;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r>
              <a:rPr lang="ru-RU"/>
              <a:t>б) воинская честь;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r>
              <a:rPr lang="ru-RU"/>
              <a:t>в) мужество.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9769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>
                <a:solidFill>
                  <a:srgbClr val="00FF00"/>
                </a:solidFill>
              </a:rPr>
              <a:t>6.Внутренние, нравственные качества, достоин­ство воина, характеризующие его поведение, отноше­ние к коллективу, к выполнению воинского долга, — это:</a:t>
            </a:r>
          </a:p>
          <a:p>
            <a:pPr>
              <a:lnSpc>
                <a:spcPct val="90000"/>
              </a:lnSpc>
            </a:pPr>
            <a:endParaRPr lang="ru-RU">
              <a:solidFill>
                <a:srgbClr val="00FF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а) воинская честь;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б) воинская доблесть;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в) героизм.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1198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>
                <a:solidFill>
                  <a:srgbClr val="00FF00"/>
                </a:solidFill>
              </a:rPr>
              <a:t>7. Из приведенных волевых качеств определите те, которые необходимы для выполнения воинского долга:</a:t>
            </a:r>
          </a:p>
          <a:p>
            <a:pPr>
              <a:lnSpc>
                <a:spcPct val="80000"/>
              </a:lnSpc>
            </a:pPr>
            <a:endParaRPr lang="ru-RU" sz="2800">
              <a:solidFill>
                <a:srgbClr val="00FF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а) решительность, выдержка, настойчивость в пре­одолении препятствий и трудностей, которые возни­кают в процессе военной службы и мешают ей;</a:t>
            </a:r>
          </a:p>
          <a:p>
            <a:pPr>
              <a:lnSpc>
                <a:spcPct val="80000"/>
              </a:lnSpc>
            </a:pPr>
            <a:endParaRPr lang="ru-RU" sz="28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б) агрессивность, настороженность, терпимость к себе и сослуживцам;</a:t>
            </a:r>
          </a:p>
          <a:p>
            <a:pPr>
              <a:lnSpc>
                <a:spcPct val="80000"/>
              </a:lnSpc>
            </a:pPr>
            <a:endParaRPr lang="ru-RU" sz="28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в) терпимость по отношению к старшим по званию, лояльность по отношению к сослуживцам, неприми­римость к неуставным взаимоотношениям.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Равновесие">
  <a:themeElements>
    <a:clrScheme name="Равновесие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Равновесие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вновесие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вновесие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Глобус">
  <a:themeElements>
    <a:clrScheme name="Глобус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Глобус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лобус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лобус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Сетка с тенью">
  <a:themeElements>
    <a:clrScheme name="Сетка с тенью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Сетка с тень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ка с тенью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ка с тенью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1249</Words>
  <Application>Microsoft Office PowerPoint</Application>
  <PresentationFormat>Экран (4:3)</PresentationFormat>
  <Paragraphs>131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Оформление по умолчанию</vt:lpstr>
      <vt:lpstr>Круги</vt:lpstr>
      <vt:lpstr>Трава</vt:lpstr>
      <vt:lpstr>Лучи</vt:lpstr>
      <vt:lpstr>Разрез</vt:lpstr>
      <vt:lpstr>Равновесие</vt:lpstr>
      <vt:lpstr>Глобус</vt:lpstr>
      <vt:lpstr>Текстура</vt:lpstr>
      <vt:lpstr>Сетка с тенью</vt:lpstr>
      <vt:lpstr>11 класс</vt:lpstr>
      <vt:lpstr>Соотнесите слова и автора высказываний: </vt:lpstr>
      <vt:lpstr>Тест-опрос.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Контрольные вопросы:</vt:lpstr>
      <vt:lpstr>Слайд 17</vt:lpstr>
      <vt:lpstr>Слайд 18</vt:lpstr>
      <vt:lpstr>Слайд 19</vt:lpstr>
      <vt:lpstr>Слайд 20</vt:lpstr>
      <vt:lpstr>Слайд 21</vt:lpstr>
      <vt:lpstr>В период царствования Екатерины Великой русские воины были лучшими в мире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Воину-специалисту как минимум необходимы: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Жуков</dc:creator>
  <cp:lastModifiedBy>ОБЖ</cp:lastModifiedBy>
  <cp:revision>16</cp:revision>
  <dcterms:created xsi:type="dcterms:W3CDTF">2008-04-22T04:46:04Z</dcterms:created>
  <dcterms:modified xsi:type="dcterms:W3CDTF">2021-11-26T11:28:53Z</dcterms:modified>
</cp:coreProperties>
</file>