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7" r:id="rId6"/>
    <p:sldId id="260" r:id="rId7"/>
    <p:sldId id="261" r:id="rId8"/>
    <p:sldId id="268" r:id="rId9"/>
    <p:sldId id="263" r:id="rId10"/>
    <p:sldId id="264" r:id="rId11"/>
    <p:sldId id="265" r:id="rId12"/>
    <p:sldId id="266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05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43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4823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120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5378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5935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983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139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457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86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39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000">
              <a:srgbClr val="00B050">
                <a:lumMod val="92000"/>
                <a:lumOff val="8000"/>
              </a:srgb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8E90A4-066C-40E7-A630-81CE528B7958}" type="datetimeFigureOut">
              <a:rPr lang="ru-RU" smtClean="0"/>
              <a:t>21.11.2025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4AB23-ACA2-4B5F-9659-1A3D518238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1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2517" y="2594764"/>
            <a:ext cx="8665029" cy="1318306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по культуре речевой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коммуникации на тему:  «Культура речи и общения. Речевые навыки и их значение».</a:t>
            </a:r>
            <a:b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8143344" y="4721498"/>
            <a:ext cx="341478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Выполнил: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начальных классов </a:t>
            </a:r>
          </a:p>
          <a:p>
            <a:pPr algn="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Аленина А. А.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0181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55418" y="435820"/>
            <a:ext cx="692824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Н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айдите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ошибки в </a:t>
            </a:r>
            <a:r>
              <a:rPr lang="ru-RU" sz="40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ударении</a:t>
            </a:r>
            <a:endParaRPr lang="ru-RU" sz="4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-152400" y="1724313"/>
            <a:ext cx="609600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Красивéе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мы так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хóчем</a:t>
            </a:r>
            <a:endParaRPr lang="ru-RU" sz="24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Дóсуг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шóфер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прóцент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зáем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</a:t>
            </a:r>
            <a:endParaRPr lang="ru-RU" sz="24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Квáртал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пóртфель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билютень</a:t>
            </a:r>
            <a:endParaRPr lang="ru-RU" sz="24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Пóверх</a:t>
            </a:r>
            <a:r>
              <a:rPr lang="ru-RU" sz="32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 плана выполняем,</a:t>
            </a:r>
            <a:endParaRPr lang="ru-RU" sz="24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Áгент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звóнит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целый день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5943600" y="1908978"/>
            <a:ext cx="593924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Краси'вее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мы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хоти'м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Досу'г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шофе'р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проце'нт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зае'м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ctr"/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Кварта'л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портфе'ль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бюллетень</a:t>
            </a:r>
          </a:p>
          <a:p>
            <a:pPr algn="ctr"/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ове'рх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плана 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выполняем,</a:t>
            </a:r>
          </a:p>
          <a:p>
            <a:pPr algn="ctr"/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3200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ге'нт</a:t>
            </a: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звони'т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целый день</a:t>
            </a:r>
            <a:endParaRPr lang="ru-RU" sz="32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120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40823" y="1854079"/>
            <a:ext cx="10014857" cy="40091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Пельмени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слово заимствовано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 финского языка благодаря сложению  слов </a:t>
            </a:r>
            <a:r>
              <a:rPr lang="ru-RU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пель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ухо и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нянь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хлеб. Пельмени , действительно, напоминают по форме ухо. Их готовят из теста и мяса.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Салат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 слово связано  с глаголом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солить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первоначально означало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«солёная зелень».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Затем словом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салат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стали называть и другие разновидности этого блюда.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4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Квас. Кисель.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Хотя по вкусу эти напитки совсем не похожи, их названия происходят от одного слова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кысати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означает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киснуть.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Первоначально 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квас и кисель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считались кислыми напитками.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16629" y="509452"/>
            <a:ext cx="80075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емного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происхождении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660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3332" y="50006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поговорить и о вежливых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словах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41268" y="1825625"/>
            <a:ext cx="9531532" cy="356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какими словами обращаешься утром к маме, бабушке, папе? А вечером перед сном?</a:t>
            </a:r>
          </a:p>
          <a:p>
            <a:pPr marL="342900" lvl="0" indent="-342900" algn="ctr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какими словами обращаешься утром к товарищам по классу, к учителю?</a:t>
            </a:r>
          </a:p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какими словами можно обратиться к незнакомому, чтобы пропустили вперёд , чтобы позвали кого-либо?( Будьте добры!, Будьте любезны! Пожалуйста!, )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1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ысказывания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великих писателей о родном русском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языке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01237" y="1955050"/>
            <a:ext cx="6064432" cy="47643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Лев Николаевич Толстой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«Слово-дело великое. Великое потому, что словом можно соединить людей, словом можно служить любви, а можно вражде и ненависти. Берегитесь того слова, которое разъединяет» .</a:t>
            </a:r>
          </a:p>
          <a:p>
            <a:pPr marL="457200" algn="ctr">
              <a:lnSpc>
                <a:spcPct val="115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Иван Сергеевич  Тургенев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«А просьба  моя состоит в следующем: берегите наш язык, наш прекрасный русский язык, этот клад, это достояние, переданное нам нашими предшественниками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jkkrd.ru/wp-content/uploads/1/7/7/17724d23d6e098400ef931e876f38056.jpe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08" b="4615"/>
          <a:stretch/>
        </p:blipFill>
        <p:spPr bwMode="auto">
          <a:xfrm>
            <a:off x="9198231" y="1690688"/>
            <a:ext cx="2155569" cy="27354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avatars.mds.yandex.net/i?id=7c5d151180bc15de1dcf5dbe81e6ff9e_l-10831694-images-thumbs&amp;n=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165" y="3782326"/>
            <a:ext cx="2287072" cy="2850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934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98176" y="450469"/>
            <a:ext cx="10116671" cy="1321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40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Итоги  </a:t>
            </a:r>
            <a:r>
              <a:rPr lang="ru-RU" sz="4000" b="1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занятия</a:t>
            </a:r>
            <a:r>
              <a:rPr lang="ru-RU" sz="40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:</a:t>
            </a:r>
          </a:p>
          <a:p>
            <a:pPr marL="457200" algn="ctr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endParaRPr lang="ru-RU" sz="3200" b="1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33544" y="1680160"/>
            <a:ext cx="10445933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600" dirty="0" smtClean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1.Следить </a:t>
            </a:r>
            <a:r>
              <a:rPr lang="ru-RU" sz="36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за своей речью и речью детей при общении с окружающими.</a:t>
            </a:r>
            <a:endParaRPr lang="ru-RU" sz="28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6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2. Уделять большое внимание вежливости в семье.</a:t>
            </a:r>
            <a:endParaRPr lang="ru-RU" sz="2800" dirty="0">
              <a:solidFill>
                <a:srgbClr val="00000A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  <a:spcAft>
                <a:spcPts val="0"/>
              </a:spcAft>
              <a:tabLst>
                <a:tab pos="449580" algn="l"/>
              </a:tabLst>
            </a:pPr>
            <a:r>
              <a:rPr lang="ru-RU" sz="3600" dirty="0">
                <a:solidFill>
                  <a:srgbClr val="00000A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3. Развивать речь детей , используя произведения разных жанров.</a:t>
            </a:r>
            <a:endParaRPr lang="ru-RU" sz="28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30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78776" y="1972491"/>
            <a:ext cx="5473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7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7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7961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Экспресс-интервью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486" y="1407886"/>
            <a:ext cx="968465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Уделяете ли вы внимание воспитанию культуры общения? Каким образом?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Говорит ли Ваш ребёнок бранные слова? Как реагируете на это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Говорили  ли  Вы дочке, что бранные слова недостойны женщины?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Умеет ли Ваш ребёнок регулировать громкость, темп своей речи? Как Вы ему в этом помогаете?</a:t>
            </a:r>
          </a:p>
          <a:p>
            <a:pPr marL="457200" lvl="0" indent="-457200">
              <a:buFont typeface="Wingdings" panose="05000000000000000000" pitchFamily="2" charset="2"/>
              <a:buChar char="Ø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Придаёте ли Вы значение развитию речи ребёнка? Какими способами это делаете?</a:t>
            </a:r>
          </a:p>
        </p:txBody>
      </p:sp>
    </p:spTree>
    <p:extLst>
      <p:ext uri="{BB962C8B-B14F-4D97-AF65-F5344CB8AC3E}">
        <p14:creationId xmlns:p14="http://schemas.microsoft.com/office/powerpoint/2010/main" val="335975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39800" y="401183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занятия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речи и общения. Речевые навыки и их значение».</a:t>
            </a:r>
          </a:p>
        </p:txBody>
      </p:sp>
      <p:pic>
        <p:nvPicPr>
          <p:cNvPr id="2050" name="Picture 2" descr="https://u2.9111s.ru/uploads/202304/07/aeb473fa1fa2a94fe8669c9185b3a9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534" y="2133600"/>
            <a:ext cx="4446296" cy="365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present5.com/presentation/1/-81619491_345156764.pdf-img/-81619491_345156764.pdf-7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41" t="18572" r="9782" b="6293"/>
          <a:stretch/>
        </p:blipFill>
        <p:spPr bwMode="auto">
          <a:xfrm>
            <a:off x="6091468" y="2133600"/>
            <a:ext cx="5011234" cy="35487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128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4406"/>
          </a:xfrm>
        </p:spPr>
        <p:txBody>
          <a:bodyPr/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занятия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38645" y="1319349"/>
            <a:ext cx="1021515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«культура речи»?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значение для человека имеет культура речи, общения?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различные предметы в школе развивают речь ребёнка?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помочь ребёнку освоить культуру речи?</a:t>
            </a:r>
          </a:p>
          <a:p>
            <a:pPr marL="457200" lvl="0" indent="-457200">
              <a:buFont typeface="Wingdings" panose="05000000000000000000" pitchFamily="2" charset="2"/>
              <a:buChar char="q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Какие высказывания великих писателей призывают нас беречь родной язык?</a:t>
            </a:r>
          </a:p>
        </p:txBody>
      </p:sp>
    </p:spTree>
    <p:extLst>
      <p:ext uri="{BB962C8B-B14F-4D97-AF65-F5344CB8AC3E}">
        <p14:creationId xmlns:p14="http://schemas.microsoft.com/office/powerpoint/2010/main" val="194367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07125" y="1244776"/>
            <a:ext cx="7717972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А) Не говорите о человеке  ничего в его отсутствие.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Б) Бестактно прерывать разговор, если надо спросить срочно, надо прежде всего извиниться.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В) Во время беседы надо смотреть в глаза собеседнику, а не в сторону, не  теребить пуговки собеседнику, не жестикулировать.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Г) Не следует  разговаривать с дальнего расстояния: через коридор, через улицу.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Д) Находясь в компании не следует шептаться.</a:t>
            </a:r>
            <a:endParaRPr lang="ru-RU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98775" y="300447"/>
            <a:ext cx="4126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Петра </a:t>
            </a:r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s://upload.wikimedia.org/wikipedia/commons/thumb/7/72/Peter_der-Grosse_1838.jpg/600px-Peter_der-Grosse_183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59471" y="1371600"/>
            <a:ext cx="3589721" cy="4816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18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8909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речи это? 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583679" y="1449978"/>
            <a:ext cx="539496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-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речи-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раздел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науки о языке, в котором рассматриваются вопросы соблюдения языковых норм и уместности употребления выразительных средств языка в речи в зависимости от разных условий общения людей.</a:t>
            </a:r>
          </a:p>
        </p:txBody>
      </p:sp>
      <p:pic>
        <p:nvPicPr>
          <p:cNvPr id="3074" name="Picture 2" descr="https://i.pinimg.com/originals/f4/b1/67/f4b167da294138fd947cc887d625a87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6211" y="1826973"/>
            <a:ext cx="4488582" cy="35549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85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761617" cy="13255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культуре речи выделяются две стороны </a:t>
            </a:r>
          </a:p>
        </p:txBody>
      </p:sp>
      <p:sp>
        <p:nvSpPr>
          <p:cNvPr id="8" name="Стрелка вниз 7"/>
          <p:cNvSpPr/>
          <p:nvPr/>
        </p:nvSpPr>
        <p:spPr>
          <a:xfrm rot="20158504">
            <a:off x="7296690" y="1618330"/>
            <a:ext cx="655392" cy="2205184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 rot="2035559">
            <a:off x="3785520" y="1636506"/>
            <a:ext cx="655392" cy="2168833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03745" y="3751155"/>
            <a:ext cx="472276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правильность речи</a:t>
            </a:r>
            <a:endParaRPr lang="ru-RU" sz="4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508499" y="3751154"/>
            <a:ext cx="48531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речевое мастерство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01016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9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повышению  речевой </a:t>
            </a:r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81890" y="1804740"/>
            <a:ext cx="8632371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начиная с Букваря, изучаем новые  слова, объясняем их значение, учимся правильно ставить ударение , произносить и писать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уроках русского языка 1 раз в неделю занимаемся развитием речи:  изложения, сочинения, письмо по памяти, деформированные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тексты.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Учимся пересказу художественных и научно -познавательных текстов на уроках литературного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чтения. 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Учим до 15 стихов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год.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Tx/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Ведём разговор о красоте, образности, эмоциональности речи.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0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развития культуры речи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27612" y="1536856"/>
            <a:ext cx="9814559" cy="3880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Как сказать по-другому: река течёт ( бежит, журчит, льётся)?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Узнай предмет по эпитетам: кудрявая, белоствольная, стройная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Что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бывает широким, узким, зелёным, хмурым, деревянным?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Река широкая, а ручей….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Ветер ( что делает?) воет, пыль поднимает, освежает, листья срывает, тучи гоняет…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надеваю увеличительные очки и теперь я вижу не дом, а домище; не кот, а котище…..</a:t>
            </a:r>
            <a:endParaRPr lang="ru-RU" sz="2400" dirty="0" smtClean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Составление рифм: мишка-шишка, оконце-солнце…</a:t>
            </a:r>
            <a:endParaRPr lang="ru-RU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9345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778</Words>
  <Application>Microsoft Office PowerPoint</Application>
  <PresentationFormat>Широкоэкранный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SimSun</vt:lpstr>
      <vt:lpstr>Arial</vt:lpstr>
      <vt:lpstr>Calibri</vt:lpstr>
      <vt:lpstr>Calibri Light</vt:lpstr>
      <vt:lpstr>Times New Roman</vt:lpstr>
      <vt:lpstr>Wingdings</vt:lpstr>
      <vt:lpstr>Тема Office</vt:lpstr>
      <vt:lpstr>Занятие по культуре речевой коммуникации на тему:  «Культура речи и общения. Речевые навыки и их значение». </vt:lpstr>
      <vt:lpstr>Экспресс-интервью</vt:lpstr>
      <vt:lpstr>Тема занятия: «Культура речи и общения. Речевые навыки и их значение».</vt:lpstr>
      <vt:lpstr>Цель занятия:</vt:lpstr>
      <vt:lpstr>Презентация PowerPoint</vt:lpstr>
      <vt:lpstr>Культура речи это? </vt:lpstr>
      <vt:lpstr>В культуре речи выделяются две стороны </vt:lpstr>
      <vt:lpstr>Работа по повышению  речевой культуры</vt:lpstr>
      <vt:lpstr>Упражнения для развития культуры речи </vt:lpstr>
      <vt:lpstr>Презентация PowerPoint</vt:lpstr>
      <vt:lpstr>Презентация PowerPoint</vt:lpstr>
      <vt:lpstr>Важно поговорить и о вежливых словах </vt:lpstr>
      <vt:lpstr>Высказывания великих писателей о родном русском языке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Информатика</cp:lastModifiedBy>
  <cp:revision>20</cp:revision>
  <dcterms:created xsi:type="dcterms:W3CDTF">2024-01-02T10:55:39Z</dcterms:created>
  <dcterms:modified xsi:type="dcterms:W3CDTF">2025-11-21T09:06:13Z</dcterms:modified>
</cp:coreProperties>
</file>