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6" r:id="rId3"/>
    <p:sldId id="275" r:id="rId4"/>
    <p:sldId id="276" r:id="rId5"/>
    <p:sldId id="284" r:id="rId6"/>
    <p:sldId id="280" r:id="rId7"/>
    <p:sldId id="283" r:id="rId8"/>
    <p:sldId id="277" r:id="rId9"/>
    <p:sldId id="270" r:id="rId10"/>
    <p:sldId id="27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4074877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5481097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9762359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0892626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8629252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9756303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4345029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8398407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8210769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2893218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8105886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702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pull dir="d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285860"/>
            <a:ext cx="7406640" cy="1714512"/>
          </a:xfrm>
        </p:spPr>
        <p:txBody>
          <a:bodyPr>
            <a:noAutofit/>
          </a:bodyPr>
          <a:lstStyle/>
          <a:p>
            <a:pPr algn="ctr"/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b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показательных уравнений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3372" y="5286388"/>
            <a:ext cx="4639638" cy="1078870"/>
          </a:xfrm>
        </p:spPr>
        <p:txBody>
          <a:bodyPr>
            <a:normAutofit/>
          </a:bodyPr>
          <a:lstStyle/>
          <a:p>
            <a:endParaRPr lang="ru-RU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285852" y="3286124"/>
            <a:ext cx="7406640" cy="757804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3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92880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Спасибо за урок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ea typeface="MS Gothic" pitchFamily="49" charset="-128"/>
                <a:cs typeface="Times New Roman" pitchFamily="18" charset="0"/>
              </a:rPr>
              <a:t>Цели урока</a:t>
            </a:r>
            <a:endParaRPr lang="ru-RU" sz="4000" b="1" dirty="0">
              <a:latin typeface="Times New Roman" pitchFamily="18" charset="0"/>
              <a:ea typeface="MS Gothic" pitchFamily="49" charset="-128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систематизировать и обобщить знания по теме показательные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уравнения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отработать навыки решения уравнений различными способами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применить знания при решении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практической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Какая функция называется показательной?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    При каком условии показательная функция является возрастающей?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    При каком условии показательная функция является </a:t>
            </a:r>
          </a:p>
          <a:p>
            <a:pPr lvl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убывающей?</a:t>
            </a:r>
          </a:p>
          <a:p>
            <a:pPr lvl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Какие уравнения называются показательными? 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   При каких значениях а уравнение  2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= а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а) имеет корни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б) не имеет корней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Какие методы решения показательных уравнений вы знаете?</a:t>
            </a:r>
          </a:p>
          <a:p>
            <a:endParaRPr lang="ru-RU" sz="2000" b="1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65760" lvl="0" indent="-283464">
              <a:spcBef>
                <a:spcPts val="600"/>
              </a:spcBef>
            </a:pPr>
            <a:r>
              <a:rPr lang="ru-RU" sz="4000" b="1" dirty="0" smtClean="0">
                <a:solidFill>
                  <a:prstClr val="black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Решить уравнения ( устно)</a:t>
            </a:r>
            <a:br>
              <a:rPr lang="ru-RU" sz="4000" b="1" dirty="0" smtClean="0">
                <a:solidFill>
                  <a:prstClr val="black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4000" b="1" i="1" baseline="30000" dirty="0" smtClean="0"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=10                      6</a:t>
            </a:r>
            <a:r>
              <a:rPr lang="ru-RU" sz="4000" b="1" i="1" baseline="30000" dirty="0" smtClean="0">
                <a:latin typeface="Times New Roman" pitchFamily="18" charset="0"/>
                <a:cs typeface="Times New Roman" pitchFamily="18" charset="0"/>
              </a:rPr>
              <a:t>2х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= 6</a:t>
            </a:r>
            <a:r>
              <a:rPr lang="ru-RU" sz="4000" b="1" i="1" baseline="30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b="1" i="1" baseline="30000" dirty="0" smtClean="0"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= -30                      5</a:t>
            </a:r>
            <a:r>
              <a:rPr lang="ru-RU" sz="4000" b="1" i="1" baseline="30000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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ru-RU" sz="4000" b="1" i="1" baseline="30000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 = 100</a:t>
            </a:r>
          </a:p>
          <a:p>
            <a:pPr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000" b="1" i="1" baseline="30000" dirty="0" smtClean="0">
                <a:latin typeface="Times New Roman" pitchFamily="18" charset="0"/>
                <a:cs typeface="Times New Roman" pitchFamily="18" charset="0"/>
              </a:rPr>
              <a:t>2-х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=125                    27</a:t>
            </a:r>
            <a:r>
              <a:rPr lang="ru-RU" sz="4000" b="1" i="1" baseline="30000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= ⅓ </a:t>
            </a:r>
            <a:endParaRPr lang="ru-RU" sz="4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b="1" i="1" baseline="30000" dirty="0" smtClean="0">
                <a:latin typeface="Times New Roman" pitchFamily="18" charset="0"/>
                <a:cs typeface="Times New Roman" pitchFamily="18" charset="0"/>
              </a:rPr>
              <a:t>2х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=64                       10</a:t>
            </a:r>
            <a:r>
              <a:rPr lang="ru-RU" sz="4000" b="1" i="1" baseline="30000" dirty="0" smtClean="0">
                <a:latin typeface="Times New Roman" pitchFamily="18" charset="0"/>
                <a:cs typeface="Times New Roman" pitchFamily="18" charset="0"/>
              </a:rPr>
              <a:t>2х+1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=0,1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Прямая со стрелкой 15"/>
          <p:cNvCxnSpPr/>
          <p:nvPr/>
        </p:nvCxnSpPr>
        <p:spPr>
          <a:xfrm flipH="1">
            <a:off x="6228184" y="2348880"/>
            <a:ext cx="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500034" y="857232"/>
            <a:ext cx="8643966" cy="36490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Каждому уравнению поставьте в соответствие метод его решения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одержимое 22"/>
          <p:cNvSpPr>
            <a:spLocks noGrp="1"/>
          </p:cNvSpPr>
          <p:nvPr>
            <p:ph sz="half" idx="1"/>
          </p:nvPr>
        </p:nvSpPr>
        <p:spPr>
          <a:xfrm>
            <a:off x="4427984" y="1628800"/>
            <a:ext cx="4716016" cy="4497363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/>
              <a:t>  </a:t>
            </a:r>
          </a:p>
          <a:p>
            <a:pPr>
              <a:buNone/>
            </a:pPr>
            <a:r>
              <a:rPr lang="ru-RU" sz="2000" b="1" dirty="0" smtClean="0"/>
              <a:t>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Метод разложения на множители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1844824"/>
            <a:ext cx="3096344" cy="648072"/>
          </a:xfrm>
          <a:prstGeom prst="rect">
            <a:avLst/>
          </a:prstGeom>
          <a:noFill/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2492896"/>
            <a:ext cx="2592288" cy="648072"/>
          </a:xfrm>
          <a:prstGeom prst="rect">
            <a:avLst/>
          </a:prstGeom>
          <a:noFill/>
        </p:spPr>
      </p:pic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3212976"/>
            <a:ext cx="3888432" cy="576064"/>
          </a:xfrm>
          <a:prstGeom prst="rect">
            <a:avLst/>
          </a:prstGeom>
          <a:noFill/>
        </p:spPr>
      </p:pic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3861048"/>
            <a:ext cx="1800200" cy="576064"/>
          </a:xfrm>
          <a:prstGeom prst="rect">
            <a:avLst/>
          </a:prstGeom>
          <a:noFill/>
        </p:spPr>
      </p:pic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1150435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4509120"/>
            <a:ext cx="3312368" cy="648072"/>
          </a:xfrm>
          <a:prstGeom prst="rect">
            <a:avLst/>
          </a:prstGeom>
          <a:noFill/>
        </p:spPr>
      </p:pic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6" name="Picture 3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5157192"/>
            <a:ext cx="2520280" cy="576064"/>
          </a:xfrm>
          <a:prstGeom prst="rect">
            <a:avLst/>
          </a:prstGeom>
          <a:noFill/>
        </p:spPr>
      </p:pic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572000" y="2276872"/>
            <a:ext cx="40324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/>
          </a:p>
        </p:txBody>
      </p:sp>
      <p:sp>
        <p:nvSpPr>
          <p:cNvPr id="59" name="Прямоугольник 58"/>
          <p:cNvSpPr/>
          <p:nvPr/>
        </p:nvSpPr>
        <p:spPr>
          <a:xfrm>
            <a:off x="4572000" y="2924945"/>
            <a:ext cx="42484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/>
          </a:p>
          <a:p>
            <a:r>
              <a:rPr lang="ru-RU" sz="2000" b="1" dirty="0" smtClean="0"/>
              <a:t>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Метод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уравнивания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оснований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 rot="10800000" flipV="1">
            <a:off x="4644008" y="3417698"/>
            <a:ext cx="4176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/>
          </a:p>
          <a:p>
            <a:r>
              <a:rPr lang="ru-RU" sz="2000" b="1" dirty="0" smtClean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Метод замены переменной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 rot="10800000" flipV="1">
            <a:off x="4571999" y="3964670"/>
            <a:ext cx="41764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/>
          </a:p>
          <a:p>
            <a:r>
              <a:rPr lang="ru-RU" sz="2000" b="1" dirty="0" smtClean="0"/>
              <a:t>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Метод 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почленного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деления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Прямая со стрелкой 63"/>
          <p:cNvCxnSpPr/>
          <p:nvPr/>
        </p:nvCxnSpPr>
        <p:spPr>
          <a:xfrm>
            <a:off x="3491880" y="2276872"/>
            <a:ext cx="1296144" cy="17281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2843808" y="2852936"/>
            <a:ext cx="1872208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>
            <a:stCxn id="1044" idx="3"/>
          </p:cNvCxnSpPr>
          <p:nvPr/>
        </p:nvCxnSpPr>
        <p:spPr>
          <a:xfrm flipV="1">
            <a:off x="4211960" y="2276872"/>
            <a:ext cx="504056" cy="122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4" name="Прямоугольник 73"/>
          <p:cNvSpPr/>
          <p:nvPr/>
        </p:nvSpPr>
        <p:spPr>
          <a:xfrm>
            <a:off x="4716016" y="2708920"/>
            <a:ext cx="40324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Графический метод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9" name="Прямая со стрелкой 78"/>
          <p:cNvCxnSpPr/>
          <p:nvPr/>
        </p:nvCxnSpPr>
        <p:spPr>
          <a:xfrm flipV="1">
            <a:off x="3635896" y="4509120"/>
            <a:ext cx="1152128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 flipV="1">
            <a:off x="2267744" y="2996952"/>
            <a:ext cx="2592288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 flipV="1">
            <a:off x="2843808" y="4005064"/>
            <a:ext cx="1944216" cy="14401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07642539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Задача (ЕГЭ, профильный уровень)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В ходе распада радиоактивного изотопа его масса уменьшается по закону 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m(t)=m</a:t>
            </a:r>
            <a:r>
              <a:rPr lang="en-US" sz="2800" b="1" i="1" baseline="-25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baseline="30000" dirty="0" smtClean="0">
                <a:latin typeface="Times New Roman" pitchFamily="18" charset="0"/>
                <a:cs typeface="Times New Roman" pitchFamily="18" charset="0"/>
              </a:rPr>
              <a:t>-t/T </a:t>
            </a:r>
            <a:r>
              <a:rPr lang="ru-RU" sz="2800" b="1" i="1" baseline="30000" dirty="0" smtClean="0">
                <a:latin typeface="Times New Roman" pitchFamily="18" charset="0"/>
                <a:cs typeface="Times New Roman" pitchFamily="18" charset="0"/>
              </a:rPr>
              <a:t>  ,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 - начальная масса изотопа, </a:t>
            </a:r>
            <a:r>
              <a:rPr lang="ru-RU" sz="2600" b="1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 – прошедшее от начала момента время, Т - период полураспада в минутах. В лаборатории получили вещество, содержащее в начальный момент времени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= 156 мг изотопа Z, период полураспада которого Т=8мин. За сколько минут масса изотопа станет равной 39 мг?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20"/>
          <p:cNvSpPr txBox="1">
            <a:spLocks/>
          </p:cNvSpPr>
          <p:nvPr/>
        </p:nvSpPr>
        <p:spPr>
          <a:xfrm>
            <a:off x="1214414" y="357166"/>
            <a:ext cx="8568952" cy="121444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15" descr="http://www.megabook.ru/MObjects2/data/pict2008/ur0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4500570"/>
            <a:ext cx="3124180" cy="201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28403726"/>
              </p:ext>
            </p:extLst>
          </p:nvPr>
        </p:nvGraphicFramePr>
        <p:xfrm>
          <a:off x="179512" y="188640"/>
          <a:ext cx="8784976" cy="64087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92488"/>
                <a:gridCol w="4392488"/>
              </a:tblGrid>
              <a:tr h="465873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u="sng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вариант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u="sng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вариант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42839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 rotWithShape="1">
                      <a:blip r:embed="rId2"/>
                      <a:stretch>
                        <a:fillRect t="-8308" r="-100000" b="-103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 rotWithShape="1">
                      <a:blip r:embed="rId2"/>
                      <a:stretch>
                        <a:fillRect l="-100000" t="-8308" b="-103"/>
                      </a:stretch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07676822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Проверь себя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24465045"/>
              </p:ext>
            </p:extLst>
          </p:nvPr>
        </p:nvGraphicFramePr>
        <p:xfrm>
          <a:off x="1524000" y="1357298"/>
          <a:ext cx="7119966" cy="27860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6661"/>
                <a:gridCol w="1186661"/>
                <a:gridCol w="1186661"/>
                <a:gridCol w="1186661"/>
                <a:gridCol w="1186661"/>
                <a:gridCol w="1186661"/>
              </a:tblGrid>
              <a:tr h="9551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endParaRPr lang="ru-RU" sz="28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endParaRPr lang="ru-RU" sz="28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endParaRPr lang="ru-RU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endParaRPr lang="ru-RU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endParaRPr lang="ru-RU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endParaRPr lang="ru-RU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endParaRPr lang="ru-RU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15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ru-RU" sz="2800" b="1" dirty="0">
                          <a:latin typeface="Times New Roman" pitchFamily="18" charset="0"/>
                          <a:cs typeface="Times New Roman" pitchFamily="18" charset="0"/>
                        </a:rPr>
                        <a:t>В-1</a:t>
                      </a:r>
                      <a:endParaRPr lang="ru-RU" sz="2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ru-RU" sz="2800" b="1" dirty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2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ru-RU" sz="2800" b="1" dirty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ru-RU" sz="2800" b="1" dirty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2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ru-RU" sz="2800" b="1" dirty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15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ru-RU" sz="2800" b="1">
                          <a:latin typeface="Times New Roman" pitchFamily="18" charset="0"/>
                          <a:cs typeface="Times New Roman" pitchFamily="18" charset="0"/>
                        </a:rPr>
                        <a:t>В-2</a:t>
                      </a:r>
                      <a:endParaRPr lang="ru-RU" sz="28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ru-RU" sz="2800" b="1" dirty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ru-RU" sz="2800" b="1" dirty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2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ru-RU" sz="2800" b="1" dirty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ru-RU" sz="2800" b="1" dirty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2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ru-RU" sz="2800" b="1" dirty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28802"/>
            <a:ext cx="7498080" cy="4319598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п.12,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№№ 217(2,4), 220(2,4),  223(2,4).</a:t>
            </a:r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  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</TotalTime>
  <Words>192</Words>
  <Application>Microsoft Office PowerPoint</Application>
  <PresentationFormat>Экран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Решение показательных уравнений</vt:lpstr>
      <vt:lpstr>Цели урока</vt:lpstr>
      <vt:lpstr>Слайд 3</vt:lpstr>
      <vt:lpstr> Решить уравнения ( устно) </vt:lpstr>
      <vt:lpstr>Каждому уравнению поставьте в соответствие метод его решения</vt:lpstr>
      <vt:lpstr> Задача (ЕГЭ, профильный уровень)</vt:lpstr>
      <vt:lpstr>Слайд 7</vt:lpstr>
      <vt:lpstr>              Проверь себя</vt:lpstr>
      <vt:lpstr>Домашнее задание</vt:lpstr>
      <vt:lpstr>Спасибо за урок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Показательные уравнения</dc:title>
  <dc:creator>Haljapina Alexandra</dc:creator>
  <cp:lastModifiedBy>Admin</cp:lastModifiedBy>
  <cp:revision>91</cp:revision>
  <dcterms:created xsi:type="dcterms:W3CDTF">2013-11-02T16:53:13Z</dcterms:created>
  <dcterms:modified xsi:type="dcterms:W3CDTF">2019-11-12T18:57:32Z</dcterms:modified>
</cp:coreProperties>
</file>