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86" r:id="rId3"/>
    <p:sldId id="275" r:id="rId4"/>
    <p:sldId id="276" r:id="rId5"/>
    <p:sldId id="284" r:id="rId6"/>
    <p:sldId id="280" r:id="rId7"/>
    <p:sldId id="283" r:id="rId8"/>
    <p:sldId id="277" r:id="rId9"/>
    <p:sldId id="270" r:id="rId10"/>
    <p:sldId id="274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94074877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25481097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69762359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10892626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78629252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39756303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04345029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48398407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78210769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72893218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48105886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12.11.2019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57027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>
    <p:pull dir="d"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2560" y="1285860"/>
            <a:ext cx="7406640" cy="1714512"/>
          </a:xfrm>
        </p:spPr>
        <p:txBody>
          <a:bodyPr>
            <a:noAutofit/>
          </a:bodyPr>
          <a:lstStyle/>
          <a:p>
            <a:pPr algn="ctr"/>
            <a:r>
              <a:rPr lang="ru-RU" sz="5400" b="1" i="1" dirty="0" smtClean="0">
                <a:latin typeface="Times New Roman" pitchFamily="18" charset="0"/>
                <a:cs typeface="Times New Roman" pitchFamily="18" charset="0"/>
              </a:rPr>
              <a:t>Решение</a:t>
            </a:r>
            <a:br>
              <a:rPr lang="ru-RU" sz="54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400" b="1" i="1" dirty="0" smtClean="0">
                <a:latin typeface="Times New Roman" pitchFamily="18" charset="0"/>
                <a:cs typeface="Times New Roman" pitchFamily="18" charset="0"/>
              </a:rPr>
              <a:t>показательных уравнений</a:t>
            </a:r>
            <a:endParaRPr lang="ru-RU" sz="5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143372" y="5286388"/>
            <a:ext cx="4639638" cy="1078870"/>
          </a:xfrm>
        </p:spPr>
        <p:txBody>
          <a:bodyPr>
            <a:normAutofit/>
          </a:bodyPr>
          <a:lstStyle/>
          <a:p>
            <a:endParaRPr lang="ru-RU" dirty="0" smtClean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1285852" y="3286124"/>
            <a:ext cx="7406640" cy="757804"/>
          </a:xfrm>
          <a:prstGeom prst="rect">
            <a:avLst/>
          </a:prstGeom>
        </p:spPr>
        <p:txBody>
          <a:bodyPr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300" b="1" i="0" u="none" strike="noStrike" kern="1200" cap="none" spc="0" normalizeH="0" baseline="0" noProof="0" dirty="0">
              <a:ln>
                <a:noFill/>
              </a:ln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7290" y="1928802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ru-RU" sz="4800" b="1" i="1" dirty="0" smtClean="0">
                <a:latin typeface="Times New Roman" pitchFamily="18" charset="0"/>
                <a:cs typeface="Times New Roman" pitchFamily="18" charset="0"/>
              </a:rPr>
              <a:t>Спасибо за урок</a:t>
            </a:r>
            <a:endParaRPr lang="ru-RU" sz="48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latin typeface="Times New Roman" pitchFamily="18" charset="0"/>
                <a:ea typeface="MS Gothic" pitchFamily="49" charset="-128"/>
                <a:cs typeface="Times New Roman" pitchFamily="18" charset="0"/>
              </a:rPr>
              <a:t>Цели урока</a:t>
            </a:r>
            <a:endParaRPr lang="ru-RU" sz="4000" b="1" dirty="0">
              <a:latin typeface="Times New Roman" pitchFamily="18" charset="0"/>
              <a:ea typeface="MS Gothic" pitchFamily="49" charset="-128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систематизировать и обобщить знания по теме показательные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уравнения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отработать навыки решения уравнений различными способами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применить знания при решении 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практической 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задачи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500174"/>
            <a:ext cx="8229600" cy="4525963"/>
          </a:xfrm>
        </p:spPr>
        <p:txBody>
          <a:bodyPr>
            <a:noAutofit/>
          </a:bodyPr>
          <a:lstStyle/>
          <a:p>
            <a:pPr lvl="0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Какая функция называется показательной?</a:t>
            </a:r>
          </a:p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     При каком условии показательная функция является возрастающей?</a:t>
            </a:r>
          </a:p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     При каком условии показательная функция является </a:t>
            </a:r>
          </a:p>
          <a:p>
            <a:pPr lvl="0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убывающей?</a:t>
            </a:r>
          </a:p>
          <a:p>
            <a:pPr lvl="0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Какие уравнения называются показательными? </a:t>
            </a:r>
          </a:p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    При каких значениях а уравнение  2</a:t>
            </a:r>
            <a:r>
              <a:rPr lang="ru-RU" sz="2400" b="1" baseline="30000" dirty="0" smtClean="0">
                <a:latin typeface="Times New Roman" pitchFamily="18" charset="0"/>
                <a:cs typeface="Times New Roman" pitchFamily="18" charset="0"/>
              </a:rPr>
              <a:t>х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= а</a:t>
            </a:r>
          </a:p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а) имеет корни</a:t>
            </a:r>
          </a:p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б) не имеет корней</a:t>
            </a:r>
          </a:p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Какие методы решения показательных уравнений вы знаете?</a:t>
            </a:r>
          </a:p>
          <a:p>
            <a:endParaRPr lang="ru-RU" sz="2000" b="1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365760" lvl="0" indent="-283464">
              <a:spcBef>
                <a:spcPts val="600"/>
              </a:spcBef>
            </a:pPr>
            <a:r>
              <a:rPr lang="ru-RU" sz="4000" b="1" dirty="0" smtClean="0">
                <a:solidFill>
                  <a:prstClr val="black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Решить уравнения ( устно)</a:t>
            </a:r>
            <a:br>
              <a:rPr lang="ru-RU" sz="4000" b="1" dirty="0" smtClean="0">
                <a:solidFill>
                  <a:prstClr val="black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</a:b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ru-RU" sz="4000" b="1" i="1" baseline="30000" dirty="0" smtClean="0">
                <a:latin typeface="Times New Roman" pitchFamily="18" charset="0"/>
                <a:cs typeface="Times New Roman" pitchFamily="18" charset="0"/>
              </a:rPr>
              <a:t>х </a:t>
            </a: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=10                      6</a:t>
            </a:r>
            <a:r>
              <a:rPr lang="ru-RU" sz="4000" b="1" i="1" baseline="30000" dirty="0" smtClean="0">
                <a:latin typeface="Times New Roman" pitchFamily="18" charset="0"/>
                <a:cs typeface="Times New Roman" pitchFamily="18" charset="0"/>
              </a:rPr>
              <a:t>2х </a:t>
            </a: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= 6</a:t>
            </a:r>
            <a:r>
              <a:rPr lang="ru-RU" sz="4000" b="1" i="1" baseline="30000" dirty="0" smtClean="0"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4000" b="1" i="1" baseline="30000" dirty="0" smtClean="0">
                <a:latin typeface="Times New Roman" pitchFamily="18" charset="0"/>
                <a:cs typeface="Times New Roman" pitchFamily="18" charset="0"/>
              </a:rPr>
              <a:t>х </a:t>
            </a: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= -30                      5</a:t>
            </a:r>
            <a:r>
              <a:rPr lang="ru-RU" sz="4000" b="1" i="1" baseline="30000" dirty="0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4000" b="1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 </a:t>
            </a: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ru-RU" sz="4000" b="1" i="1" baseline="30000" dirty="0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 = 100</a:t>
            </a:r>
          </a:p>
          <a:p>
            <a:pPr>
              <a:buNone/>
            </a:pP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4000" b="1" i="1" baseline="30000" dirty="0" smtClean="0">
                <a:latin typeface="Times New Roman" pitchFamily="18" charset="0"/>
                <a:cs typeface="Times New Roman" pitchFamily="18" charset="0"/>
              </a:rPr>
              <a:t>2-х </a:t>
            </a: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=125                    27</a:t>
            </a:r>
            <a:r>
              <a:rPr lang="ru-RU" sz="4000" b="1" i="1" baseline="30000" dirty="0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 = ⅓ </a:t>
            </a:r>
            <a:endParaRPr lang="ru-RU" sz="40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4000" b="1" i="1" baseline="30000" dirty="0" smtClean="0">
                <a:latin typeface="Times New Roman" pitchFamily="18" charset="0"/>
                <a:cs typeface="Times New Roman" pitchFamily="18" charset="0"/>
              </a:rPr>
              <a:t>2х </a:t>
            </a: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=64                       10</a:t>
            </a:r>
            <a:r>
              <a:rPr lang="ru-RU" sz="4000" b="1" i="1" baseline="30000" dirty="0" smtClean="0">
                <a:latin typeface="Times New Roman" pitchFamily="18" charset="0"/>
                <a:cs typeface="Times New Roman" pitchFamily="18" charset="0"/>
              </a:rPr>
              <a:t>2х+1 </a:t>
            </a: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=0,1</a:t>
            </a:r>
          </a:p>
          <a:p>
            <a:pPr>
              <a:buNone/>
            </a:pPr>
            <a:endParaRPr lang="ru-RU" sz="4000" dirty="0" smtClean="0"/>
          </a:p>
          <a:p>
            <a:pPr>
              <a:buNone/>
            </a:pP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Прямая со стрелкой 15"/>
          <p:cNvCxnSpPr/>
          <p:nvPr/>
        </p:nvCxnSpPr>
        <p:spPr>
          <a:xfrm flipH="1">
            <a:off x="6228184" y="2348880"/>
            <a:ext cx="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Заголовок 20"/>
          <p:cNvSpPr>
            <a:spLocks noGrp="1"/>
          </p:cNvSpPr>
          <p:nvPr>
            <p:ph type="title"/>
          </p:nvPr>
        </p:nvSpPr>
        <p:spPr>
          <a:xfrm>
            <a:off x="500034" y="857232"/>
            <a:ext cx="8643966" cy="364902"/>
          </a:xfrm>
        </p:spPr>
        <p:txBody>
          <a:bodyPr>
            <a:no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Каждому уравнению поставьте в соответствие метод его решения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Содержимое 22"/>
          <p:cNvSpPr>
            <a:spLocks noGrp="1"/>
          </p:cNvSpPr>
          <p:nvPr>
            <p:ph sz="half" idx="1"/>
          </p:nvPr>
        </p:nvSpPr>
        <p:spPr>
          <a:xfrm>
            <a:off x="4427984" y="1628800"/>
            <a:ext cx="4716016" cy="4497363"/>
          </a:xfrm>
        </p:spPr>
        <p:txBody>
          <a:bodyPr/>
          <a:lstStyle/>
          <a:p>
            <a:pPr>
              <a:buNone/>
            </a:pPr>
            <a:r>
              <a:rPr lang="ru-RU" sz="2000" b="1" dirty="0" smtClean="0"/>
              <a:t>  </a:t>
            </a:r>
          </a:p>
          <a:p>
            <a:pPr>
              <a:buNone/>
            </a:pPr>
            <a:r>
              <a:rPr lang="ru-RU" sz="2000" b="1" dirty="0" smtClean="0"/>
              <a:t>  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Метод разложения на множители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3528" y="1844824"/>
            <a:ext cx="3096344" cy="648072"/>
          </a:xfrm>
          <a:prstGeom prst="rect">
            <a:avLst/>
          </a:prstGeom>
          <a:noFill/>
        </p:spPr>
      </p:pic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0" y="8477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9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2" name="Rectangle 1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41" name="Picture 17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3528" y="2492896"/>
            <a:ext cx="2592288" cy="648072"/>
          </a:xfrm>
          <a:prstGeom prst="rect">
            <a:avLst/>
          </a:prstGeom>
          <a:noFill/>
        </p:spPr>
      </p:pic>
      <p:sp>
        <p:nvSpPr>
          <p:cNvPr id="1043" name="Rectangle 19"/>
          <p:cNvSpPr>
            <a:spLocks noChangeArrowheads="1"/>
          </p:cNvSpPr>
          <p:nvPr/>
        </p:nvSpPr>
        <p:spPr bwMode="auto">
          <a:xfrm>
            <a:off x="0" y="8477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5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3528" y="3212976"/>
            <a:ext cx="3888432" cy="576064"/>
          </a:xfrm>
          <a:prstGeom prst="rect">
            <a:avLst/>
          </a:prstGeom>
          <a:noFill/>
        </p:spPr>
      </p:pic>
      <p:sp>
        <p:nvSpPr>
          <p:cNvPr id="1046" name="Rectangle 22"/>
          <p:cNvSpPr>
            <a:spLocks noChangeArrowheads="1"/>
          </p:cNvSpPr>
          <p:nvPr/>
        </p:nvSpPr>
        <p:spPr bwMode="auto">
          <a:xfrm>
            <a:off x="0" y="8477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8" name="Rectangle 2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3528" y="3861048"/>
            <a:ext cx="1800200" cy="576064"/>
          </a:xfrm>
          <a:prstGeom prst="rect">
            <a:avLst/>
          </a:prstGeom>
          <a:noFill/>
        </p:spPr>
      </p:pic>
      <p:sp>
        <p:nvSpPr>
          <p:cNvPr id="1049" name="Rectangle 25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51" name="Rectangle 2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52" name="Rectangle 28"/>
          <p:cNvSpPr>
            <a:spLocks noChangeArrowheads="1"/>
          </p:cNvSpPr>
          <p:nvPr/>
        </p:nvSpPr>
        <p:spPr bwMode="auto">
          <a:xfrm>
            <a:off x="0" y="1150435"/>
            <a:ext cx="914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54" name="Rectangle 3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53" name="Picture 29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1520" y="4509120"/>
            <a:ext cx="3312368" cy="648072"/>
          </a:xfrm>
          <a:prstGeom prst="rect">
            <a:avLst/>
          </a:prstGeom>
          <a:noFill/>
        </p:spPr>
      </p:pic>
      <p:sp>
        <p:nvSpPr>
          <p:cNvPr id="1055" name="Rectangle 31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57" name="Rectangle 3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56" name="Picture 32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1520" y="5157192"/>
            <a:ext cx="2520280" cy="576064"/>
          </a:xfrm>
          <a:prstGeom prst="rect">
            <a:avLst/>
          </a:prstGeom>
          <a:noFill/>
        </p:spPr>
      </p:pic>
      <p:sp>
        <p:nvSpPr>
          <p:cNvPr id="1058" name="Rectangle 34"/>
          <p:cNvSpPr>
            <a:spLocks noChangeArrowheads="1"/>
          </p:cNvSpPr>
          <p:nvPr/>
        </p:nvSpPr>
        <p:spPr bwMode="auto">
          <a:xfrm>
            <a:off x="0" y="8477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4572000" y="2276872"/>
            <a:ext cx="403244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000" b="1" dirty="0" smtClean="0"/>
          </a:p>
        </p:txBody>
      </p:sp>
      <p:sp>
        <p:nvSpPr>
          <p:cNvPr id="59" name="Прямоугольник 58"/>
          <p:cNvSpPr/>
          <p:nvPr/>
        </p:nvSpPr>
        <p:spPr>
          <a:xfrm>
            <a:off x="4572000" y="2924945"/>
            <a:ext cx="424847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000" b="1" dirty="0" smtClean="0"/>
          </a:p>
          <a:p>
            <a:r>
              <a:rPr lang="ru-RU" sz="2000" b="1" dirty="0" smtClean="0"/>
              <a:t> 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Метод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уравнивания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оснований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Прямоугольник 60"/>
          <p:cNvSpPr/>
          <p:nvPr/>
        </p:nvSpPr>
        <p:spPr>
          <a:xfrm rot="10800000" flipV="1">
            <a:off x="4644008" y="3417698"/>
            <a:ext cx="417646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000" b="1" dirty="0" smtClean="0"/>
          </a:p>
          <a:p>
            <a:r>
              <a:rPr lang="ru-RU" sz="2000" b="1" dirty="0" smtClean="0"/>
              <a:t>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Метод замены переменной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 rot="10800000" flipV="1">
            <a:off x="4571999" y="3964670"/>
            <a:ext cx="417646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000" b="1" dirty="0" smtClean="0"/>
          </a:p>
          <a:p>
            <a:r>
              <a:rPr lang="ru-RU" sz="2000" b="1" dirty="0" smtClean="0"/>
              <a:t> 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Метод 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почленного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деления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4" name="Прямая со стрелкой 63"/>
          <p:cNvCxnSpPr/>
          <p:nvPr/>
        </p:nvCxnSpPr>
        <p:spPr>
          <a:xfrm>
            <a:off x="3491880" y="2276872"/>
            <a:ext cx="1296144" cy="172819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7" name="Прямая со стрелкой 66"/>
          <p:cNvCxnSpPr/>
          <p:nvPr/>
        </p:nvCxnSpPr>
        <p:spPr>
          <a:xfrm>
            <a:off x="2843808" y="2852936"/>
            <a:ext cx="1872208" cy="57606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2" name="Прямая со стрелкой 71"/>
          <p:cNvCxnSpPr>
            <a:stCxn id="1044" idx="3"/>
          </p:cNvCxnSpPr>
          <p:nvPr/>
        </p:nvCxnSpPr>
        <p:spPr>
          <a:xfrm flipV="1">
            <a:off x="4211960" y="2276872"/>
            <a:ext cx="504056" cy="122413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4" name="Прямоугольник 73"/>
          <p:cNvSpPr/>
          <p:nvPr/>
        </p:nvSpPr>
        <p:spPr>
          <a:xfrm>
            <a:off x="4716016" y="2708920"/>
            <a:ext cx="403244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Графический метод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9" name="Прямая со стрелкой 78"/>
          <p:cNvCxnSpPr/>
          <p:nvPr/>
        </p:nvCxnSpPr>
        <p:spPr>
          <a:xfrm flipV="1">
            <a:off x="3635896" y="4509120"/>
            <a:ext cx="1152128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1" name="Прямая со стрелкой 80"/>
          <p:cNvCxnSpPr/>
          <p:nvPr/>
        </p:nvCxnSpPr>
        <p:spPr>
          <a:xfrm flipV="1">
            <a:off x="2267744" y="2996952"/>
            <a:ext cx="2592288" cy="108012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5" name="Прямая со стрелкой 84"/>
          <p:cNvCxnSpPr/>
          <p:nvPr/>
        </p:nvCxnSpPr>
        <p:spPr>
          <a:xfrm flipV="1">
            <a:off x="2843808" y="4005064"/>
            <a:ext cx="1944216" cy="144016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007642539"/>
      </p:ext>
    </p:extLst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Задача (ЕГЭ, профильный уровень)</a:t>
            </a:r>
            <a:endParaRPr lang="ru-RU" sz="4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600" b="1" i="1" dirty="0" smtClean="0">
                <a:latin typeface="Times New Roman" pitchFamily="18" charset="0"/>
                <a:cs typeface="Times New Roman" pitchFamily="18" charset="0"/>
              </a:rPr>
              <a:t>В ходе распада радиоактивного изотопа его масса уменьшается по закону  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m(t)=m</a:t>
            </a:r>
            <a:r>
              <a:rPr lang="en-US" sz="2800" b="1" i="1" baseline="-25000" dirty="0" smtClean="0">
                <a:latin typeface="Times New Roman" pitchFamily="18" charset="0"/>
                <a:cs typeface="Times New Roman" pitchFamily="18" charset="0"/>
              </a:rPr>
              <a:t>0 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i="1" baseline="30000" dirty="0" smtClean="0">
                <a:latin typeface="Times New Roman" pitchFamily="18" charset="0"/>
                <a:cs typeface="Times New Roman" pitchFamily="18" charset="0"/>
              </a:rPr>
              <a:t>-t/T </a:t>
            </a:r>
            <a:r>
              <a:rPr lang="ru-RU" sz="2800" b="1" i="1" baseline="30000" dirty="0" smtClean="0">
                <a:latin typeface="Times New Roman" pitchFamily="18" charset="0"/>
                <a:cs typeface="Times New Roman" pitchFamily="18" charset="0"/>
              </a:rPr>
              <a:t>  ,</a:t>
            </a:r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i="1" dirty="0" smtClean="0"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400" b="1" i="1" baseline="-25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2600" b="1" i="1" dirty="0" smtClean="0">
                <a:latin typeface="Times New Roman" pitchFamily="18" charset="0"/>
                <a:cs typeface="Times New Roman" pitchFamily="18" charset="0"/>
              </a:rPr>
              <a:t> - начальная масса изотопа, </a:t>
            </a:r>
            <a:r>
              <a:rPr lang="ru-RU" sz="2600" b="1" i="1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600" b="1" i="1" dirty="0" smtClean="0">
                <a:latin typeface="Times New Roman" pitchFamily="18" charset="0"/>
                <a:cs typeface="Times New Roman" pitchFamily="18" charset="0"/>
              </a:rPr>
              <a:t> – прошедшее от начала момента время, Т - период полураспада в минутах. В лаборатории получили вещество, содержащее в начальный момент времени 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400" b="1" i="1" baseline="-25000" dirty="0" smtClean="0">
                <a:latin typeface="Times New Roman" pitchFamily="18" charset="0"/>
                <a:cs typeface="Times New Roman" pitchFamily="18" charset="0"/>
              </a:rPr>
              <a:t>0 </a:t>
            </a:r>
            <a:r>
              <a:rPr lang="ru-RU" sz="2600" b="1" i="1" dirty="0" smtClean="0">
                <a:latin typeface="Times New Roman" pitchFamily="18" charset="0"/>
                <a:cs typeface="Times New Roman" pitchFamily="18" charset="0"/>
              </a:rPr>
              <a:t>= 156 мг изотопа Z, период полураспада которого Т=8мин. За сколько минут масса изотопа станет равной 39 мг?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endParaRPr lang="ru-RU" dirty="0" smtClean="0"/>
          </a:p>
          <a:p>
            <a:pPr>
              <a:buNone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20"/>
          <p:cNvSpPr txBox="1">
            <a:spLocks/>
          </p:cNvSpPr>
          <p:nvPr/>
        </p:nvSpPr>
        <p:spPr>
          <a:xfrm>
            <a:off x="1214414" y="357166"/>
            <a:ext cx="8568952" cy="1214446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5" name="Picture 15" descr="http://www.megabook.ru/MObjects2/data/pict2008/ur00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00364" y="4500570"/>
            <a:ext cx="3124180" cy="2017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928403726"/>
              </p:ext>
            </p:extLst>
          </p:nvPr>
        </p:nvGraphicFramePr>
        <p:xfrm>
          <a:off x="179512" y="188640"/>
          <a:ext cx="8784976" cy="640871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392488"/>
                <a:gridCol w="4392488"/>
              </a:tblGrid>
              <a:tr h="465873"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b="1" u="sng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вариант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b="1" u="sng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вариант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942839">
                <a:tc>
                  <a:txBody>
                    <a:bodyPr/>
                    <a:lstStyle/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blipFill rotWithShape="1">
                      <a:blip r:embed="rId2"/>
                      <a:stretch>
                        <a:fillRect t="-8308" r="-100000" b="-103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blipFill rotWithShape="1">
                      <a:blip r:embed="rId2"/>
                      <a:stretch>
                        <a:fillRect l="-100000" t="-8308" b="-103"/>
                      </a:stretch>
                    </a:blip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507676822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Проверь себя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ru-RU" sz="5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5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124465045"/>
              </p:ext>
            </p:extLst>
          </p:nvPr>
        </p:nvGraphicFramePr>
        <p:xfrm>
          <a:off x="1524000" y="1357298"/>
          <a:ext cx="7119966" cy="278608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86661"/>
                <a:gridCol w="1186661"/>
                <a:gridCol w="1186661"/>
                <a:gridCol w="1186661"/>
                <a:gridCol w="1186661"/>
                <a:gridCol w="1186661"/>
              </a:tblGrid>
              <a:tr h="95516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562225" algn="l"/>
                        </a:tabLst>
                      </a:pPr>
                      <a:endParaRPr lang="ru-RU" sz="2800" b="1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2562225" algn="l"/>
                        </a:tabLst>
                      </a:pPr>
                      <a:endParaRPr lang="ru-RU" sz="2800" b="1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562225" algn="l"/>
                        </a:tabLst>
                      </a:pPr>
                      <a:endParaRPr lang="ru-RU" sz="28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562225" algn="l"/>
                        </a:tabLst>
                      </a:pPr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8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562225" algn="l"/>
                        </a:tabLst>
                      </a:pPr>
                      <a:endParaRPr lang="ru-RU" sz="28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562225" algn="l"/>
                        </a:tabLst>
                      </a:pPr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28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562225" algn="l"/>
                        </a:tabLst>
                      </a:pPr>
                      <a:endParaRPr lang="ru-RU" sz="28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562225" algn="l"/>
                        </a:tabLst>
                      </a:pPr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28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562225" algn="l"/>
                        </a:tabLst>
                      </a:pPr>
                      <a:endParaRPr lang="ru-RU" sz="28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562225" algn="l"/>
                        </a:tabLst>
                      </a:pPr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28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562225" algn="l"/>
                        </a:tabLst>
                      </a:pPr>
                      <a:endParaRPr lang="ru-RU" sz="28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562225" algn="l"/>
                        </a:tabLst>
                      </a:pPr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28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9154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562225" algn="l"/>
                        </a:tabLst>
                      </a:pPr>
                      <a:r>
                        <a:rPr lang="ru-RU" sz="2800" b="1" dirty="0">
                          <a:latin typeface="Times New Roman" pitchFamily="18" charset="0"/>
                          <a:cs typeface="Times New Roman" pitchFamily="18" charset="0"/>
                        </a:rPr>
                        <a:t>В-1</a:t>
                      </a:r>
                      <a:endParaRPr lang="ru-RU" sz="28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562225" algn="l"/>
                        </a:tabLst>
                      </a:pPr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sz="28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562225" algn="l"/>
                        </a:tabLst>
                      </a:pPr>
                      <a:r>
                        <a:rPr lang="ru-RU" sz="2800" b="1" dirty="0">
                          <a:latin typeface="Times New Roman" pitchFamily="18" charset="0"/>
                          <a:cs typeface="Times New Roman" pitchFamily="18" charset="0"/>
                        </a:rPr>
                        <a:t>б</a:t>
                      </a:r>
                      <a:endParaRPr lang="ru-RU" sz="28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562225" algn="l"/>
                        </a:tabLst>
                      </a:pPr>
                      <a:r>
                        <a:rPr lang="ru-RU" sz="2800" b="1" dirty="0">
                          <a:latin typeface="Times New Roman" pitchFamily="18" charset="0"/>
                          <a:cs typeface="Times New Roman" pitchFamily="18" charset="0"/>
                        </a:rPr>
                        <a:t>в</a:t>
                      </a:r>
                      <a:endParaRPr lang="ru-RU" sz="28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562225" algn="l"/>
                        </a:tabLst>
                      </a:pPr>
                      <a:r>
                        <a:rPr lang="ru-RU" sz="2800" b="1" dirty="0">
                          <a:latin typeface="Times New Roman" pitchFamily="18" charset="0"/>
                          <a:cs typeface="Times New Roman" pitchFamily="18" charset="0"/>
                        </a:rPr>
                        <a:t>б</a:t>
                      </a:r>
                      <a:endParaRPr lang="ru-RU" sz="28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562225" algn="l"/>
                        </a:tabLst>
                      </a:pPr>
                      <a:r>
                        <a:rPr lang="ru-RU" sz="2800" b="1" dirty="0"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sz="28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9154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562225" algn="l"/>
                        </a:tabLst>
                      </a:pPr>
                      <a:r>
                        <a:rPr lang="ru-RU" sz="2800" b="1">
                          <a:latin typeface="Times New Roman" pitchFamily="18" charset="0"/>
                          <a:cs typeface="Times New Roman" pitchFamily="18" charset="0"/>
                        </a:rPr>
                        <a:t>В-2</a:t>
                      </a:r>
                      <a:endParaRPr lang="ru-RU" sz="28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562225" algn="l"/>
                        </a:tabLst>
                      </a:pPr>
                      <a:r>
                        <a:rPr lang="ru-RU" sz="2800" b="1" dirty="0"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sz="28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562225" algn="l"/>
                        </a:tabLst>
                      </a:pPr>
                      <a:r>
                        <a:rPr lang="ru-RU" sz="2800" b="1" dirty="0">
                          <a:latin typeface="Times New Roman" pitchFamily="18" charset="0"/>
                          <a:cs typeface="Times New Roman" pitchFamily="18" charset="0"/>
                        </a:rPr>
                        <a:t>б</a:t>
                      </a:r>
                      <a:endParaRPr lang="ru-RU" sz="28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562225" algn="l"/>
                        </a:tabLst>
                      </a:pPr>
                      <a:r>
                        <a:rPr lang="ru-RU" sz="2800" b="1" dirty="0">
                          <a:latin typeface="Times New Roman" pitchFamily="18" charset="0"/>
                          <a:cs typeface="Times New Roman" pitchFamily="18" charset="0"/>
                        </a:rPr>
                        <a:t>в</a:t>
                      </a:r>
                      <a:endParaRPr lang="ru-RU" sz="28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562225" algn="l"/>
                        </a:tabLst>
                      </a:pPr>
                      <a:r>
                        <a:rPr lang="ru-RU" sz="2800" b="1" dirty="0">
                          <a:latin typeface="Times New Roman" pitchFamily="18" charset="0"/>
                          <a:cs typeface="Times New Roman" pitchFamily="18" charset="0"/>
                        </a:rPr>
                        <a:t>б</a:t>
                      </a:r>
                      <a:endParaRPr lang="ru-RU" sz="28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562225" algn="l"/>
                        </a:tabLst>
                      </a:pPr>
                      <a:r>
                        <a:rPr lang="ru-RU" sz="2800" b="1" dirty="0"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sz="28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Домашнее задание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928802"/>
            <a:ext cx="7498080" cy="4319598"/>
          </a:xfrm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п.12, 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№№ 217(2,4), 220(2,4),  223(2,4).</a:t>
            </a:r>
          </a:p>
          <a:p>
            <a:endParaRPr lang="ru-RU" b="1" dirty="0" smtClean="0"/>
          </a:p>
          <a:p>
            <a:pPr>
              <a:buNone/>
            </a:pPr>
            <a:r>
              <a:rPr lang="ru-RU" b="1" dirty="0" smtClean="0"/>
              <a:t>   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749</TotalTime>
  <Words>192</Words>
  <Application>Microsoft Office PowerPoint</Application>
  <PresentationFormat>Экран (4:3)</PresentationFormat>
  <Paragraphs>71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Решение показательных уравнений</vt:lpstr>
      <vt:lpstr>Цели урока</vt:lpstr>
      <vt:lpstr>Слайд 3</vt:lpstr>
      <vt:lpstr> Решить уравнения ( устно) </vt:lpstr>
      <vt:lpstr>Каждому уравнению поставьте в соответствие метод его решения</vt:lpstr>
      <vt:lpstr> Задача (ЕГЭ, профильный уровень)</vt:lpstr>
      <vt:lpstr>Слайд 7</vt:lpstr>
      <vt:lpstr>              Проверь себя</vt:lpstr>
      <vt:lpstr>Домашнее задание</vt:lpstr>
      <vt:lpstr>Спасибо за урок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Показательные уравнения</dc:title>
  <dc:creator>Haljapina Alexandra</dc:creator>
  <cp:lastModifiedBy>Admin</cp:lastModifiedBy>
  <cp:revision>91</cp:revision>
  <dcterms:created xsi:type="dcterms:W3CDTF">2013-11-02T16:53:13Z</dcterms:created>
  <dcterms:modified xsi:type="dcterms:W3CDTF">2019-11-12T18:57:32Z</dcterms:modified>
</cp:coreProperties>
</file>