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61" r:id="rId2"/>
    <p:sldId id="262" r:id="rId3"/>
    <p:sldId id="282" r:id="rId4"/>
    <p:sldId id="276" r:id="rId5"/>
    <p:sldId id="277" r:id="rId6"/>
    <p:sldId id="280" r:id="rId7"/>
    <p:sldId id="281" r:id="rId8"/>
    <p:sldId id="284" r:id="rId9"/>
    <p:sldId id="285" r:id="rId10"/>
    <p:sldId id="303" r:id="rId11"/>
    <p:sldId id="286" r:id="rId12"/>
    <p:sldId id="263" r:id="rId13"/>
    <p:sldId id="257" r:id="rId14"/>
    <p:sldId id="256" r:id="rId15"/>
    <p:sldId id="258" r:id="rId16"/>
    <p:sldId id="259" r:id="rId17"/>
    <p:sldId id="296" r:id="rId18"/>
    <p:sldId id="304" r:id="rId19"/>
    <p:sldId id="302" r:id="rId20"/>
    <p:sldId id="265" r:id="rId21"/>
    <p:sldId id="260" r:id="rId22"/>
    <p:sldId id="264" r:id="rId23"/>
    <p:sldId id="300" r:id="rId24"/>
    <p:sldId id="288" r:id="rId25"/>
    <p:sldId id="289" r:id="rId26"/>
    <p:sldId id="290" r:id="rId27"/>
    <p:sldId id="291" r:id="rId28"/>
    <p:sldId id="292" r:id="rId29"/>
    <p:sldId id="293" r:id="rId30"/>
    <p:sldId id="294" r:id="rId31"/>
    <p:sldId id="272" r:id="rId32"/>
    <p:sldId id="295" r:id="rId33"/>
    <p:sldId id="267" r:id="rId3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CC0000"/>
    <a:srgbClr val="CCECFF"/>
    <a:srgbClr val="993366"/>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0FAB339-7B7B-48ED-A179-21965EEB2E15}" type="datetimeFigureOut">
              <a:rPr lang="ru-RU"/>
              <a:pPr>
                <a:defRPr/>
              </a:pPr>
              <a:t>13.02.2013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DA3A267-259E-4475-AE07-174FEA1B3692}" type="slidenum">
              <a:rPr lang="ru-RU"/>
              <a:pPr>
                <a:defRPr/>
              </a:pPr>
              <a:t>‹#›</a:t>
            </a:fld>
            <a:endParaRPr lang="ru-RU"/>
          </a:p>
        </p:txBody>
      </p:sp>
    </p:spTree>
    <p:extLst>
      <p:ext uri="{BB962C8B-B14F-4D97-AF65-F5344CB8AC3E}">
        <p14:creationId xmlns:p14="http://schemas.microsoft.com/office/powerpoint/2010/main" val="17869691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E25F5BC-F437-489E-A7CC-656E13B7C8BB}" type="slidenum">
              <a:rPr lang="ru-RU"/>
              <a:pPr>
                <a:defRPr/>
              </a:pPr>
              <a:t>‹#›</a:t>
            </a:fld>
            <a:endParaRPr lang="ru-RU"/>
          </a:p>
        </p:txBody>
      </p:sp>
    </p:spTree>
    <p:extLst>
      <p:ext uri="{BB962C8B-B14F-4D97-AF65-F5344CB8AC3E}">
        <p14:creationId xmlns:p14="http://schemas.microsoft.com/office/powerpoint/2010/main" val="1851524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C1F9A89-9662-4235-912E-8FD9C54CE92B}" type="slidenum">
              <a:rPr lang="ru-RU"/>
              <a:pPr>
                <a:defRPr/>
              </a:pPr>
              <a:t>‹#›</a:t>
            </a:fld>
            <a:endParaRPr lang="ru-RU"/>
          </a:p>
        </p:txBody>
      </p:sp>
    </p:spTree>
    <p:extLst>
      <p:ext uri="{BB962C8B-B14F-4D97-AF65-F5344CB8AC3E}">
        <p14:creationId xmlns:p14="http://schemas.microsoft.com/office/powerpoint/2010/main" val="614777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5CF52D1-2978-4300-B92B-738ECF391EDF}" type="slidenum">
              <a:rPr lang="ru-RU"/>
              <a:pPr>
                <a:defRPr/>
              </a:pPr>
              <a:t>‹#›</a:t>
            </a:fld>
            <a:endParaRPr lang="ru-RU"/>
          </a:p>
        </p:txBody>
      </p:sp>
    </p:spTree>
    <p:extLst>
      <p:ext uri="{BB962C8B-B14F-4D97-AF65-F5344CB8AC3E}">
        <p14:creationId xmlns:p14="http://schemas.microsoft.com/office/powerpoint/2010/main" val="127329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8E2B2AE-DDF8-4A72-A02D-80E151B185C4}" type="slidenum">
              <a:rPr lang="ru-RU"/>
              <a:pPr>
                <a:defRPr/>
              </a:pPr>
              <a:t>‹#›</a:t>
            </a:fld>
            <a:endParaRPr lang="ru-RU"/>
          </a:p>
        </p:txBody>
      </p:sp>
    </p:spTree>
    <p:extLst>
      <p:ext uri="{BB962C8B-B14F-4D97-AF65-F5344CB8AC3E}">
        <p14:creationId xmlns:p14="http://schemas.microsoft.com/office/powerpoint/2010/main" val="327320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E44864C-72B8-4088-A63D-0A372FA37ED0}" type="slidenum">
              <a:rPr lang="ru-RU"/>
              <a:pPr>
                <a:defRPr/>
              </a:pPr>
              <a:t>‹#›</a:t>
            </a:fld>
            <a:endParaRPr lang="ru-RU"/>
          </a:p>
        </p:txBody>
      </p:sp>
    </p:spTree>
    <p:extLst>
      <p:ext uri="{BB962C8B-B14F-4D97-AF65-F5344CB8AC3E}">
        <p14:creationId xmlns:p14="http://schemas.microsoft.com/office/powerpoint/2010/main" val="1930764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2EB8EF67-7BBE-4299-9300-FC8770265770}" type="slidenum">
              <a:rPr lang="ru-RU"/>
              <a:pPr>
                <a:defRPr/>
              </a:pPr>
              <a:t>‹#›</a:t>
            </a:fld>
            <a:endParaRPr lang="ru-RU"/>
          </a:p>
        </p:txBody>
      </p:sp>
    </p:spTree>
    <p:extLst>
      <p:ext uri="{BB962C8B-B14F-4D97-AF65-F5344CB8AC3E}">
        <p14:creationId xmlns:p14="http://schemas.microsoft.com/office/powerpoint/2010/main" val="39301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E6FD97CA-B2C3-4038-800D-B42783B7E633}" type="slidenum">
              <a:rPr lang="ru-RU"/>
              <a:pPr>
                <a:defRPr/>
              </a:pPr>
              <a:t>‹#›</a:t>
            </a:fld>
            <a:endParaRPr lang="ru-RU"/>
          </a:p>
        </p:txBody>
      </p:sp>
    </p:spTree>
    <p:extLst>
      <p:ext uri="{BB962C8B-B14F-4D97-AF65-F5344CB8AC3E}">
        <p14:creationId xmlns:p14="http://schemas.microsoft.com/office/powerpoint/2010/main" val="3655478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557BCAA4-EBD3-4D92-B01C-F7DC63CE6983}" type="slidenum">
              <a:rPr lang="ru-RU"/>
              <a:pPr>
                <a:defRPr/>
              </a:pPr>
              <a:t>‹#›</a:t>
            </a:fld>
            <a:endParaRPr lang="ru-RU"/>
          </a:p>
        </p:txBody>
      </p:sp>
    </p:spTree>
    <p:extLst>
      <p:ext uri="{BB962C8B-B14F-4D97-AF65-F5344CB8AC3E}">
        <p14:creationId xmlns:p14="http://schemas.microsoft.com/office/powerpoint/2010/main" val="4177603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2FE69DF-944D-49A6-BDF8-7B2A2C42137D}" type="slidenum">
              <a:rPr lang="ru-RU"/>
              <a:pPr>
                <a:defRPr/>
              </a:pPr>
              <a:t>‹#›</a:t>
            </a:fld>
            <a:endParaRPr lang="ru-RU"/>
          </a:p>
        </p:txBody>
      </p:sp>
    </p:spTree>
    <p:extLst>
      <p:ext uri="{BB962C8B-B14F-4D97-AF65-F5344CB8AC3E}">
        <p14:creationId xmlns:p14="http://schemas.microsoft.com/office/powerpoint/2010/main" val="377914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51FD340-C6A8-4296-9B19-F21BD64A63F6}" type="slidenum">
              <a:rPr lang="ru-RU"/>
              <a:pPr>
                <a:defRPr/>
              </a:pPr>
              <a:t>‹#›</a:t>
            </a:fld>
            <a:endParaRPr lang="ru-RU"/>
          </a:p>
        </p:txBody>
      </p:sp>
    </p:spTree>
    <p:extLst>
      <p:ext uri="{BB962C8B-B14F-4D97-AF65-F5344CB8AC3E}">
        <p14:creationId xmlns:p14="http://schemas.microsoft.com/office/powerpoint/2010/main" val="119258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CD76B2C-EC5C-47F8-B0CA-37705E625125}" type="slidenum">
              <a:rPr lang="ru-RU"/>
              <a:pPr>
                <a:defRPr/>
              </a:pPr>
              <a:t>‹#›</a:t>
            </a:fld>
            <a:endParaRPr lang="ru-RU"/>
          </a:p>
        </p:txBody>
      </p:sp>
    </p:spTree>
    <p:extLst>
      <p:ext uri="{BB962C8B-B14F-4D97-AF65-F5344CB8AC3E}">
        <p14:creationId xmlns:p14="http://schemas.microsoft.com/office/powerpoint/2010/main" val="339027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CC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ED66713-85D1-404A-B8D2-FB1A9662F27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0.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3.wmf"/><Relationship Id="rId5" Type="http://schemas.openxmlformats.org/officeDocument/2006/relationships/oleObject" Target="../embeddings/oleObject4.bin"/><Relationship Id="rId4" Type="http://schemas.openxmlformats.org/officeDocument/2006/relationships/image" Target="../media/image12.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WordArt 8"/>
          <p:cNvSpPr>
            <a:spLocks noChangeArrowheads="1" noChangeShapeType="1" noTextEdit="1"/>
          </p:cNvSpPr>
          <p:nvPr/>
        </p:nvSpPr>
        <p:spPr bwMode="auto">
          <a:xfrm>
            <a:off x="1187450" y="2205038"/>
            <a:ext cx="6335713" cy="1368425"/>
          </a:xfrm>
          <a:prstGeom prst="rect">
            <a:avLst/>
          </a:prstGeom>
        </p:spPr>
        <p:txBody>
          <a:bodyPr wrap="none" fromWordArt="1">
            <a:prstTxWarp prst="textPlain">
              <a:avLst>
                <a:gd name="adj" fmla="val 50000"/>
              </a:avLst>
            </a:prstTxWarp>
          </a:bodyPr>
          <a:lstStyle/>
          <a:p>
            <a:pPr algn="ctr"/>
            <a:endParaRPr lang="ru-RU" sz="3600" kern="10">
              <a:ln w="9525">
                <a:solidFill>
                  <a:srgbClr val="CC0000"/>
                </a:solidFill>
                <a:round/>
                <a:headEnd/>
                <a:tailEnd/>
              </a:ln>
              <a:solidFill>
                <a:srgbClr val="CC0000"/>
              </a:solidFill>
              <a:effectLst>
                <a:outerShdw dist="563972" dir="14049741" sx="125000" sy="125000" algn="tl" rotWithShape="0">
                  <a:srgbClr val="C7DFD3">
                    <a:alpha val="79999"/>
                  </a:srgbClr>
                </a:outerShdw>
              </a:effectLst>
              <a:latin typeface="Times New Roman"/>
              <a:cs typeface="Times New Roman"/>
            </a:endParaRPr>
          </a:p>
        </p:txBody>
      </p:sp>
      <p:sp>
        <p:nvSpPr>
          <p:cNvPr id="8" name="Прямоугольник 7"/>
          <p:cNvSpPr/>
          <p:nvPr/>
        </p:nvSpPr>
        <p:spPr>
          <a:xfrm>
            <a:off x="1805754" y="1124744"/>
            <a:ext cx="6106672" cy="3416320"/>
          </a:xfrm>
          <a:prstGeom prst="rect">
            <a:avLst/>
          </a:prstGeom>
          <a:noFill/>
          <a:scene3d>
            <a:camera prst="orthographicFront"/>
            <a:lightRig rig="flat" dir="tl">
              <a:rot lat="0" lon="0" rev="6600000"/>
            </a:lightRig>
          </a:scene3d>
          <a:sp3d extrusionH="76200">
            <a:extrusionClr>
              <a:srgbClr val="CC0000"/>
            </a:extrusionClr>
          </a:sp3d>
        </p:spPr>
        <p:txBody>
          <a:bodyPr wrap="none">
            <a:spAutoFit/>
            <a:sp3d extrusionH="25400" contourW="8890">
              <a:bevelT w="38100" h="31750"/>
              <a:contourClr>
                <a:schemeClr val="accent2">
                  <a:shade val="75000"/>
                </a:schemeClr>
              </a:contourClr>
            </a:sp3d>
          </a:bodyPr>
          <a:lstStyle/>
          <a:p>
            <a:pPr algn="ctr">
              <a:defRPr/>
            </a:pPr>
            <a:r>
              <a:rPr lang="ru-RU" sz="5400" b="1" dirty="0">
                <a:ln w="11430"/>
                <a:solidFill>
                  <a:srgbClr val="C00000"/>
                </a:solidFill>
                <a:effectLst>
                  <a:outerShdw blurRad="50800" dist="39000" dir="5460000" algn="tl">
                    <a:srgbClr val="000000">
                      <a:alpha val="38000"/>
                    </a:srgbClr>
                  </a:outerShdw>
                </a:effectLst>
              </a:rPr>
              <a:t>Формула суммы </a:t>
            </a:r>
          </a:p>
          <a:p>
            <a:pPr algn="ctr">
              <a:defRPr/>
            </a:pPr>
            <a:r>
              <a:rPr lang="en-US" sz="5400" b="1" dirty="0">
                <a:ln w="11430"/>
                <a:solidFill>
                  <a:srgbClr val="C00000"/>
                </a:solidFill>
                <a:effectLst>
                  <a:outerShdw blurRad="50800" dist="39000" dir="5460000" algn="tl">
                    <a:srgbClr val="000000">
                      <a:alpha val="38000"/>
                    </a:srgbClr>
                  </a:outerShdw>
                </a:effectLst>
              </a:rPr>
              <a:t>n</a:t>
            </a:r>
            <a:r>
              <a:rPr lang="ru-RU" sz="5400" b="1" dirty="0">
                <a:ln w="11430"/>
                <a:solidFill>
                  <a:srgbClr val="C00000"/>
                </a:solidFill>
                <a:effectLst>
                  <a:outerShdw blurRad="50800" dist="39000" dir="5460000" algn="tl">
                    <a:srgbClr val="000000">
                      <a:alpha val="38000"/>
                    </a:srgbClr>
                  </a:outerShdw>
                </a:effectLst>
              </a:rPr>
              <a:t> первых членов</a:t>
            </a:r>
          </a:p>
          <a:p>
            <a:pPr algn="ctr">
              <a:defRPr/>
            </a:pPr>
            <a:r>
              <a:rPr lang="ru-RU" sz="5400" b="1" dirty="0">
                <a:ln w="11430"/>
                <a:solidFill>
                  <a:srgbClr val="C00000"/>
                </a:solidFill>
                <a:effectLst>
                  <a:outerShdw blurRad="50800" dist="39000" dir="5460000" algn="tl">
                    <a:srgbClr val="000000">
                      <a:alpha val="38000"/>
                    </a:srgbClr>
                  </a:outerShdw>
                </a:effectLst>
              </a:rPr>
              <a:t>геометрической </a:t>
            </a:r>
          </a:p>
          <a:p>
            <a:pPr algn="ctr">
              <a:defRPr/>
            </a:pPr>
            <a:r>
              <a:rPr lang="ru-RU" sz="5400" b="1" dirty="0">
                <a:ln w="11430"/>
                <a:solidFill>
                  <a:srgbClr val="C00000"/>
                </a:solidFill>
                <a:effectLst>
                  <a:outerShdw blurRad="50800" dist="39000" dir="5460000" algn="tl">
                    <a:srgbClr val="000000">
                      <a:alpha val="38000"/>
                    </a:srgbClr>
                  </a:outerShdw>
                </a:effectLst>
              </a:rPr>
              <a:t>прогрессии</a:t>
            </a:r>
          </a:p>
        </p:txBody>
      </p:sp>
      <p:sp>
        <p:nvSpPr>
          <p:cNvPr id="2052" name="TextBox 8"/>
          <p:cNvSpPr txBox="1">
            <a:spLocks noChangeArrowheads="1"/>
          </p:cNvSpPr>
          <p:nvPr/>
        </p:nvSpPr>
        <p:spPr bwMode="auto">
          <a:xfrm>
            <a:off x="131763" y="5934075"/>
            <a:ext cx="184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a:p>
          <a:p>
            <a:pPr eaLnBrk="1" hangingPunct="1"/>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Привал «это интересно»</a:t>
            </a:r>
            <a:endParaRPr lang="ru-RU" dirty="0"/>
          </a:p>
        </p:txBody>
      </p:sp>
    </p:spTree>
    <p:extLst>
      <p:ext uri="{BB962C8B-B14F-4D97-AF65-F5344CB8AC3E}">
        <p14:creationId xmlns:p14="http://schemas.microsoft.com/office/powerpoint/2010/main" val="26914544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0" y="1525588"/>
            <a:ext cx="91440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7200" b="1" i="1" dirty="0"/>
              <a:t>3 этап </a:t>
            </a:r>
          </a:p>
          <a:p>
            <a:pPr algn="ctr" eaLnBrk="1" hangingPunct="1"/>
            <a:r>
              <a:rPr lang="ru-RU" sz="7200" b="1" i="1" dirty="0"/>
              <a:t>«Ох уж эти формулы»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kupe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3357563"/>
            <a:ext cx="238125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9"/>
          <p:cNvSpPr txBox="1">
            <a:spLocks noChangeArrowheads="1"/>
          </p:cNvSpPr>
          <p:nvPr/>
        </p:nvSpPr>
        <p:spPr bwMode="auto">
          <a:xfrm>
            <a:off x="2916238" y="260350"/>
            <a:ext cx="55594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a:solidFill>
                  <a:srgbClr val="CC0000"/>
                </a:solidFill>
              </a:rPr>
              <a:t>Кому выгодна сделка?</a:t>
            </a:r>
          </a:p>
        </p:txBody>
      </p:sp>
      <p:sp>
        <p:nvSpPr>
          <p:cNvPr id="3" name="Прямоугольник 2"/>
          <p:cNvSpPr/>
          <p:nvPr/>
        </p:nvSpPr>
        <p:spPr>
          <a:xfrm>
            <a:off x="467544" y="2636912"/>
            <a:ext cx="5832648" cy="3785652"/>
          </a:xfrm>
          <a:prstGeom prst="rect">
            <a:avLst/>
          </a:prstGeom>
        </p:spPr>
        <p:txBody>
          <a:bodyPr wrap="square">
            <a:spAutoFit/>
          </a:bodyPr>
          <a:lstStyle/>
          <a:p>
            <a:pPr algn="just"/>
            <a:r>
              <a:rPr lang="ru-RU" sz="2000" dirty="0"/>
              <a:t>Однажды  один мудрец предложил богатому купцу такую сделку: «Я буду ежедневно  в течение месяца (30 дней) отдавать тебе по 100000 рублей. А ты мне в первый день за 100000 рублей отдашь 1 копейку, во второй день – 2 копейки. И так каждый день ты будешь увеличивать число денег в 2 раза. Если тебе выгодна сделка, то с завтрашнего дня начнём». Купец обрадовался такой удачи. На следующий день они пошли к нотариусу и узаконили сделку. Кто в этой сделке проиграл, купец или мудрец?</a:t>
            </a:r>
          </a:p>
        </p:txBody>
      </p:sp>
      <p:pic>
        <p:nvPicPr>
          <p:cNvPr id="25602" name="Picture 2" descr="C:\Users\Acer\Downloads\x_91305ff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32656"/>
            <a:ext cx="2736304" cy="2305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2124075" y="404813"/>
            <a:ext cx="49244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a:solidFill>
                  <a:srgbClr val="CC0000"/>
                </a:solidFill>
              </a:rPr>
              <a:t>План исследования</a:t>
            </a:r>
          </a:p>
        </p:txBody>
      </p:sp>
      <p:sp>
        <p:nvSpPr>
          <p:cNvPr id="3077" name="Text Box 5"/>
          <p:cNvSpPr txBox="1">
            <a:spLocks noChangeArrowheads="1"/>
          </p:cNvSpPr>
          <p:nvPr/>
        </p:nvSpPr>
        <p:spPr bwMode="auto">
          <a:xfrm>
            <a:off x="323850" y="1533525"/>
            <a:ext cx="74803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rabicPeriod"/>
            </a:pPr>
            <a:r>
              <a:rPr lang="ru-RU" sz="2800" dirty="0"/>
              <a:t>Вычислить сумму, которую получит купец</a:t>
            </a:r>
          </a:p>
          <a:p>
            <a:pPr eaLnBrk="1" hangingPunct="1">
              <a:buFontTx/>
              <a:buAutoNum type="arabicPeriod"/>
            </a:pPr>
            <a:endParaRPr lang="ru-RU" sz="2800" dirty="0"/>
          </a:p>
          <a:p>
            <a:pPr eaLnBrk="1" hangingPunct="1">
              <a:buFontTx/>
              <a:buAutoNum type="arabicPeriod"/>
            </a:pPr>
            <a:r>
              <a:rPr lang="ru-RU" sz="2800" dirty="0"/>
              <a:t>Узнать сумму, которую получит </a:t>
            </a:r>
            <a:r>
              <a:rPr lang="ru-RU" sz="2800" dirty="0" smtClean="0"/>
              <a:t>мудрец</a:t>
            </a:r>
            <a:endParaRPr lang="ru-RU" sz="2800" dirty="0"/>
          </a:p>
          <a:p>
            <a:pPr eaLnBrk="1" hangingPunct="1">
              <a:buFontTx/>
              <a:buAutoNum type="arabicPeriod"/>
            </a:pPr>
            <a:endParaRPr lang="ru-RU" sz="2800" dirty="0"/>
          </a:p>
          <a:p>
            <a:pPr eaLnBrk="1" hangingPunct="1">
              <a:buFontTx/>
              <a:buAutoNum type="arabicPeriod"/>
            </a:pPr>
            <a:r>
              <a:rPr lang="ru-RU" sz="2800" dirty="0"/>
              <a:t>Сравнить доходы</a:t>
            </a:r>
          </a:p>
          <a:p>
            <a:pPr eaLnBrk="1" hangingPunct="1">
              <a:buFontTx/>
              <a:buAutoNum type="arabicPeriod"/>
            </a:pPr>
            <a:endParaRPr lang="ru-RU" sz="2800" dirty="0"/>
          </a:p>
          <a:p>
            <a:pPr eaLnBrk="1" hangingPunct="1">
              <a:buFontTx/>
              <a:buAutoNum type="arabicPeriod"/>
            </a:pPr>
            <a:r>
              <a:rPr lang="ru-RU" sz="2800" dirty="0"/>
              <a:t>Сделать выводы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077">
                                            <p:txEl>
                                              <p:pRg st="0" end="0"/>
                                            </p:txEl>
                                          </p:spTgt>
                                        </p:tgtEl>
                                        <p:attrNameLst>
                                          <p:attrName>style.visibility</p:attrName>
                                        </p:attrNameLst>
                                      </p:cBhvr>
                                      <p:to>
                                        <p:strVal val="visible"/>
                                      </p:to>
                                    </p:set>
                                    <p:animEffect transition="in" filter="fade">
                                      <p:cBhvr>
                                        <p:cTn id="7" dur="500"/>
                                        <p:tgtEl>
                                          <p:spTgt spid="3077">
                                            <p:txEl>
                                              <p:pRg st="0" end="0"/>
                                            </p:txEl>
                                          </p:spTgt>
                                        </p:tgtEl>
                                      </p:cBhvr>
                                    </p:animEffect>
                                    <p:anim calcmode="lin" valueType="num">
                                      <p:cBhvr>
                                        <p:cTn id="8" dur="500" fill="hold"/>
                                        <p:tgtEl>
                                          <p:spTgt spid="307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077">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2150"/>
                            </p:stCondLst>
                            <p:childTnLst>
                              <p:par>
                                <p:cTn id="11" presetID="40" presetClass="entr" presetSubtype="0" fill="hold" nodeType="afterEffect">
                                  <p:stCondLst>
                                    <p:cond delay="0"/>
                                  </p:stCondLst>
                                  <p:iterate type="lt">
                                    <p:tmPct val="10000"/>
                                  </p:iterate>
                                  <p:childTnLst>
                                    <p:set>
                                      <p:cBhvr>
                                        <p:cTn id="12" dur="1" fill="hold">
                                          <p:stCondLst>
                                            <p:cond delay="0"/>
                                          </p:stCondLst>
                                        </p:cTn>
                                        <p:tgtEl>
                                          <p:spTgt spid="3077">
                                            <p:txEl>
                                              <p:pRg st="2" end="2"/>
                                            </p:txEl>
                                          </p:spTgt>
                                        </p:tgtEl>
                                        <p:attrNameLst>
                                          <p:attrName>style.visibility</p:attrName>
                                        </p:attrNameLst>
                                      </p:cBhvr>
                                      <p:to>
                                        <p:strVal val="visible"/>
                                      </p:to>
                                    </p:set>
                                    <p:animEffect transition="in" filter="fade">
                                      <p:cBhvr>
                                        <p:cTn id="13" dur="500"/>
                                        <p:tgtEl>
                                          <p:spTgt spid="3077">
                                            <p:txEl>
                                              <p:pRg st="2" end="2"/>
                                            </p:txEl>
                                          </p:spTgt>
                                        </p:tgtEl>
                                      </p:cBhvr>
                                    </p:animEffect>
                                    <p:anim calcmode="lin" valueType="num">
                                      <p:cBhvr>
                                        <p:cTn id="14" dur="500" fill="hold"/>
                                        <p:tgtEl>
                                          <p:spTgt spid="3077">
                                            <p:txEl>
                                              <p:pRg st="2" end="2"/>
                                            </p:txEl>
                                          </p:spTgt>
                                        </p:tgtEl>
                                        <p:attrNameLst>
                                          <p:attrName>ppt_x</p:attrName>
                                        </p:attrNameLst>
                                      </p:cBhvr>
                                      <p:tavLst>
                                        <p:tav tm="0">
                                          <p:val>
                                            <p:strVal val="#ppt_x-.1"/>
                                          </p:val>
                                        </p:tav>
                                        <p:tav tm="100000">
                                          <p:val>
                                            <p:strVal val="#ppt_x"/>
                                          </p:val>
                                        </p:tav>
                                      </p:tavLst>
                                    </p:anim>
                                    <p:anim calcmode="lin" valueType="num">
                                      <p:cBhvr>
                                        <p:cTn id="15" dur="500" fill="hold"/>
                                        <p:tgtEl>
                                          <p:spTgt spid="3077">
                                            <p:txEl>
                                              <p:pRg st="2" end="2"/>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4200"/>
                            </p:stCondLst>
                            <p:childTnLst>
                              <p:par>
                                <p:cTn id="17" presetID="40" presetClass="entr" presetSubtype="0" fill="hold" nodeType="afterEffect">
                                  <p:stCondLst>
                                    <p:cond delay="0"/>
                                  </p:stCondLst>
                                  <p:iterate type="lt">
                                    <p:tmPct val="10000"/>
                                  </p:iterate>
                                  <p:childTnLst>
                                    <p:set>
                                      <p:cBhvr>
                                        <p:cTn id="18" dur="1" fill="hold">
                                          <p:stCondLst>
                                            <p:cond delay="0"/>
                                          </p:stCondLst>
                                        </p:cTn>
                                        <p:tgtEl>
                                          <p:spTgt spid="3077">
                                            <p:txEl>
                                              <p:pRg st="4" end="4"/>
                                            </p:txEl>
                                          </p:spTgt>
                                        </p:tgtEl>
                                        <p:attrNameLst>
                                          <p:attrName>style.visibility</p:attrName>
                                        </p:attrNameLst>
                                      </p:cBhvr>
                                      <p:to>
                                        <p:strVal val="visible"/>
                                      </p:to>
                                    </p:set>
                                    <p:animEffect transition="in" filter="fade">
                                      <p:cBhvr>
                                        <p:cTn id="19" dur="500"/>
                                        <p:tgtEl>
                                          <p:spTgt spid="3077">
                                            <p:txEl>
                                              <p:pRg st="4" end="4"/>
                                            </p:txEl>
                                          </p:spTgt>
                                        </p:tgtEl>
                                      </p:cBhvr>
                                    </p:animEffect>
                                    <p:anim calcmode="lin" valueType="num">
                                      <p:cBhvr>
                                        <p:cTn id="20" dur="500" fill="hold"/>
                                        <p:tgtEl>
                                          <p:spTgt spid="3077">
                                            <p:txEl>
                                              <p:pRg st="4" end="4"/>
                                            </p:txEl>
                                          </p:spTgt>
                                        </p:tgtEl>
                                        <p:attrNameLst>
                                          <p:attrName>ppt_x</p:attrName>
                                        </p:attrNameLst>
                                      </p:cBhvr>
                                      <p:tavLst>
                                        <p:tav tm="0">
                                          <p:val>
                                            <p:strVal val="#ppt_x-.1"/>
                                          </p:val>
                                        </p:tav>
                                        <p:tav tm="100000">
                                          <p:val>
                                            <p:strVal val="#ppt_x"/>
                                          </p:val>
                                        </p:tav>
                                      </p:tavLst>
                                    </p:anim>
                                    <p:anim calcmode="lin" valueType="num">
                                      <p:cBhvr>
                                        <p:cTn id="21" dur="500" fill="hold"/>
                                        <p:tgtEl>
                                          <p:spTgt spid="3077">
                                            <p:txEl>
                                              <p:pRg st="4" end="4"/>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5350"/>
                            </p:stCondLst>
                            <p:childTnLst>
                              <p:par>
                                <p:cTn id="23" presetID="40" presetClass="entr" presetSubtype="0" fill="hold" nodeType="afterEffect">
                                  <p:stCondLst>
                                    <p:cond delay="0"/>
                                  </p:stCondLst>
                                  <p:iterate type="lt">
                                    <p:tmPct val="10000"/>
                                  </p:iterate>
                                  <p:childTnLst>
                                    <p:set>
                                      <p:cBhvr>
                                        <p:cTn id="24" dur="1" fill="hold">
                                          <p:stCondLst>
                                            <p:cond delay="0"/>
                                          </p:stCondLst>
                                        </p:cTn>
                                        <p:tgtEl>
                                          <p:spTgt spid="3077">
                                            <p:txEl>
                                              <p:pRg st="6" end="6"/>
                                            </p:txEl>
                                          </p:spTgt>
                                        </p:tgtEl>
                                        <p:attrNameLst>
                                          <p:attrName>style.visibility</p:attrName>
                                        </p:attrNameLst>
                                      </p:cBhvr>
                                      <p:to>
                                        <p:strVal val="visible"/>
                                      </p:to>
                                    </p:set>
                                    <p:animEffect transition="in" filter="fade">
                                      <p:cBhvr>
                                        <p:cTn id="25" dur="500"/>
                                        <p:tgtEl>
                                          <p:spTgt spid="3077">
                                            <p:txEl>
                                              <p:pRg st="6" end="6"/>
                                            </p:txEl>
                                          </p:spTgt>
                                        </p:tgtEl>
                                      </p:cBhvr>
                                    </p:animEffect>
                                    <p:anim calcmode="lin" valueType="num">
                                      <p:cBhvr>
                                        <p:cTn id="26" dur="500" fill="hold"/>
                                        <p:tgtEl>
                                          <p:spTgt spid="3077">
                                            <p:txEl>
                                              <p:pRg st="6" end="6"/>
                                            </p:txEl>
                                          </p:spTgt>
                                        </p:tgtEl>
                                        <p:attrNameLst>
                                          <p:attrName>ppt_x</p:attrName>
                                        </p:attrNameLst>
                                      </p:cBhvr>
                                      <p:tavLst>
                                        <p:tav tm="0">
                                          <p:val>
                                            <p:strVal val="#ppt_x-.1"/>
                                          </p:val>
                                        </p:tav>
                                        <p:tav tm="100000">
                                          <p:val>
                                            <p:strVal val="#ppt_x"/>
                                          </p:val>
                                        </p:tav>
                                      </p:tavLst>
                                    </p:anim>
                                    <p:anim calcmode="lin" valueType="num">
                                      <p:cBhvr>
                                        <p:cTn id="27" dur="500" fill="hold"/>
                                        <p:tgtEl>
                                          <p:spTgt spid="307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900113" y="549275"/>
            <a:ext cx="75485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a:solidFill>
                  <a:srgbClr val="CC0000"/>
                </a:solidFill>
              </a:rPr>
              <a:t>Сумма, которую получит купец</a:t>
            </a:r>
          </a:p>
        </p:txBody>
      </p:sp>
      <p:sp>
        <p:nvSpPr>
          <p:cNvPr id="2053" name="Text Box 5"/>
          <p:cNvSpPr txBox="1">
            <a:spLocks noChangeArrowheads="1"/>
          </p:cNvSpPr>
          <p:nvPr/>
        </p:nvSpPr>
        <p:spPr bwMode="auto">
          <a:xfrm>
            <a:off x="755650" y="1600200"/>
            <a:ext cx="5472113"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sz="3200" b="1"/>
          </a:p>
          <a:p>
            <a:pPr eaLnBrk="1" hangingPunct="1"/>
            <a:r>
              <a:rPr lang="en-US" sz="3200" b="1"/>
              <a:t>S</a:t>
            </a:r>
            <a:r>
              <a:rPr lang="ru-RU" sz="2800" b="1"/>
              <a:t>купец</a:t>
            </a:r>
            <a:r>
              <a:rPr lang="ru-RU" sz="2800"/>
              <a:t>= 100000руб х 30дней =</a:t>
            </a:r>
          </a:p>
          <a:p>
            <a:pPr eaLnBrk="1" hangingPunct="1"/>
            <a:endParaRPr lang="ru-RU" sz="2800"/>
          </a:p>
          <a:p>
            <a:pPr eaLnBrk="1" hangingPunct="1"/>
            <a:r>
              <a:rPr lang="ru-RU" sz="2800"/>
              <a:t>             =3000000руб</a:t>
            </a:r>
          </a:p>
        </p:txBody>
      </p:sp>
      <p:pic>
        <p:nvPicPr>
          <p:cNvPr id="2055" name="Picture 7" descr="Рисунок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3573463"/>
            <a:ext cx="308610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2053">
                                            <p:txEl>
                                              <p:pRg st="1" end="1"/>
                                            </p:txEl>
                                          </p:spTgt>
                                        </p:tgtEl>
                                        <p:attrNameLst>
                                          <p:attrName>style.visibility</p:attrName>
                                        </p:attrNameLst>
                                      </p:cBhvr>
                                      <p:to>
                                        <p:strVal val="visible"/>
                                      </p:to>
                                    </p:set>
                                    <p:animEffect transition="in" filter="fade">
                                      <p:cBhvr>
                                        <p:cTn id="7" dur="1000"/>
                                        <p:tgtEl>
                                          <p:spTgt spid="2053">
                                            <p:txEl>
                                              <p:pRg st="1" end="1"/>
                                            </p:txEl>
                                          </p:spTgt>
                                        </p:tgtEl>
                                      </p:cBhvr>
                                    </p:animEffect>
                                    <p:anim calcmode="lin" valueType="num">
                                      <p:cBhvr>
                                        <p:cTn id="8" dur="1000" fill="hold"/>
                                        <p:tgtEl>
                                          <p:spTgt spid="205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053">
                                            <p:txEl>
                                              <p:pRg st="1" end="1"/>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2" presetClass="entr" presetSubtype="0" fill="hold" nodeType="afterEffect">
                                  <p:stCondLst>
                                    <p:cond delay="0"/>
                                  </p:stCondLst>
                                  <p:childTnLst>
                                    <p:set>
                                      <p:cBhvr>
                                        <p:cTn id="12" dur="1" fill="hold">
                                          <p:stCondLst>
                                            <p:cond delay="0"/>
                                          </p:stCondLst>
                                        </p:cTn>
                                        <p:tgtEl>
                                          <p:spTgt spid="2053">
                                            <p:txEl>
                                              <p:pRg st="3" end="3"/>
                                            </p:txEl>
                                          </p:spTgt>
                                        </p:tgtEl>
                                        <p:attrNameLst>
                                          <p:attrName>style.visibility</p:attrName>
                                        </p:attrNameLst>
                                      </p:cBhvr>
                                      <p:to>
                                        <p:strVal val="visible"/>
                                      </p:to>
                                    </p:set>
                                    <p:animEffect transition="in" filter="fade">
                                      <p:cBhvr>
                                        <p:cTn id="13" dur="1000"/>
                                        <p:tgtEl>
                                          <p:spTgt spid="2053">
                                            <p:txEl>
                                              <p:pRg st="3" end="3"/>
                                            </p:txEl>
                                          </p:spTgt>
                                        </p:tgtEl>
                                      </p:cBhvr>
                                    </p:animEffect>
                                    <p:anim calcmode="lin" valueType="num">
                                      <p:cBhvr>
                                        <p:cTn id="14" dur="1000" fill="hold"/>
                                        <p:tgtEl>
                                          <p:spTgt spid="205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2053">
                                            <p:txEl>
                                              <p:pRg st="3" end="3"/>
                                            </p:txEl>
                                          </p:spTgt>
                                        </p:tgtEl>
                                        <p:attrNameLst>
                                          <p:attrName>ppt_y</p:attrName>
                                        </p:attrNameLst>
                                      </p:cBhvr>
                                      <p:tavLst>
                                        <p:tav tm="0">
                                          <p:val>
                                            <p:strVal val="#ppt_y+.1"/>
                                          </p:val>
                                        </p:tav>
                                        <p:tav tm="100000">
                                          <p:val>
                                            <p:strVal val="#ppt_y"/>
                                          </p:val>
                                        </p:tav>
                                      </p:tavLst>
                                    </p:anim>
                                  </p:childTnLst>
                                </p:cTn>
                              </p:par>
                              <p:par>
                                <p:cTn id="16" presetID="10" presetClass="entr" presetSubtype="0" fill="hold" nodeType="withEffect">
                                  <p:stCondLst>
                                    <p:cond delay="0"/>
                                  </p:stCondLst>
                                  <p:childTnLst>
                                    <p:set>
                                      <p:cBhvr>
                                        <p:cTn id="17" dur="1" fill="hold">
                                          <p:stCondLst>
                                            <p:cond delay="0"/>
                                          </p:stCondLst>
                                        </p:cTn>
                                        <p:tgtEl>
                                          <p:spTgt spid="2055"/>
                                        </p:tgtEl>
                                        <p:attrNameLst>
                                          <p:attrName>style.visibility</p:attrName>
                                        </p:attrNameLst>
                                      </p:cBhvr>
                                      <p:to>
                                        <p:strVal val="visible"/>
                                      </p:to>
                                    </p:set>
                                    <p:animEffect transition="in" filter="fade">
                                      <p:cBhvr>
                                        <p:cTn id="18" dur="20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611188" y="404813"/>
            <a:ext cx="796673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dirty="0">
                <a:solidFill>
                  <a:srgbClr val="CC0000"/>
                </a:solidFill>
              </a:rPr>
              <a:t>Сумма, которую получит </a:t>
            </a:r>
            <a:r>
              <a:rPr lang="ru-RU" sz="4000" dirty="0" smtClean="0">
                <a:solidFill>
                  <a:srgbClr val="CC0000"/>
                </a:solidFill>
              </a:rPr>
              <a:t>мудрец</a:t>
            </a:r>
            <a:endParaRPr lang="ru-RU" sz="4000" dirty="0">
              <a:solidFill>
                <a:srgbClr val="CC0000"/>
              </a:solidFill>
            </a:endParaRPr>
          </a:p>
        </p:txBody>
      </p:sp>
      <p:sp>
        <p:nvSpPr>
          <p:cNvPr id="4101" name="Text Box 5"/>
          <p:cNvSpPr txBox="1">
            <a:spLocks noChangeArrowheads="1"/>
          </p:cNvSpPr>
          <p:nvPr/>
        </p:nvSpPr>
        <p:spPr bwMode="auto">
          <a:xfrm>
            <a:off x="684213" y="1412875"/>
            <a:ext cx="3167062"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a:t>1-ый день-   </a:t>
            </a:r>
            <a:r>
              <a:rPr lang="ru-RU" sz="2400" b="1"/>
              <a:t>1коп</a:t>
            </a:r>
          </a:p>
          <a:p>
            <a:pPr eaLnBrk="1" hangingPunct="1"/>
            <a:r>
              <a:rPr lang="ru-RU" sz="2400"/>
              <a:t>2-ой день-    </a:t>
            </a:r>
            <a:r>
              <a:rPr lang="ru-RU" sz="2400" b="1"/>
              <a:t>2коп</a:t>
            </a:r>
          </a:p>
          <a:p>
            <a:pPr eaLnBrk="1" hangingPunct="1"/>
            <a:r>
              <a:rPr lang="ru-RU" sz="2400"/>
              <a:t>3-ий день-    </a:t>
            </a:r>
            <a:r>
              <a:rPr lang="ru-RU" sz="2400" b="1"/>
              <a:t>4коп</a:t>
            </a:r>
          </a:p>
          <a:p>
            <a:pPr eaLnBrk="1" hangingPunct="1"/>
            <a:r>
              <a:rPr lang="ru-RU" sz="2400"/>
              <a:t>4-ый день-    </a:t>
            </a:r>
            <a:r>
              <a:rPr lang="ru-RU" sz="2400" b="1"/>
              <a:t>8коп</a:t>
            </a:r>
          </a:p>
          <a:p>
            <a:pPr eaLnBrk="1" hangingPunct="1"/>
            <a:r>
              <a:rPr lang="ru-RU" sz="2400"/>
              <a:t>5-ый день-  </a:t>
            </a:r>
            <a:r>
              <a:rPr lang="ru-RU" sz="2400" b="1"/>
              <a:t>16коп</a:t>
            </a:r>
          </a:p>
          <a:p>
            <a:pPr eaLnBrk="1" hangingPunct="1"/>
            <a:r>
              <a:rPr lang="ru-RU" sz="2400"/>
              <a:t>6-ой день-   </a:t>
            </a:r>
            <a:r>
              <a:rPr lang="ru-RU" sz="2400" b="1"/>
              <a:t>32коп</a:t>
            </a:r>
          </a:p>
          <a:p>
            <a:pPr eaLnBrk="1" hangingPunct="1"/>
            <a:r>
              <a:rPr lang="ru-RU" sz="2400"/>
              <a:t>7-ой день-   </a:t>
            </a:r>
            <a:r>
              <a:rPr lang="ru-RU" sz="2400" b="1"/>
              <a:t>64коп</a:t>
            </a:r>
          </a:p>
          <a:p>
            <a:pPr eaLnBrk="1" hangingPunct="1"/>
            <a:r>
              <a:rPr lang="ru-RU" sz="2400"/>
              <a:t>8-ой день- </a:t>
            </a:r>
            <a:r>
              <a:rPr lang="ru-RU" sz="2400" b="1"/>
              <a:t>128коп</a:t>
            </a:r>
          </a:p>
          <a:p>
            <a:pPr eaLnBrk="1" hangingPunct="1"/>
            <a:r>
              <a:rPr lang="ru-RU" sz="2400"/>
              <a:t>9-ый день-</a:t>
            </a:r>
            <a:r>
              <a:rPr lang="ru-RU" sz="2400" b="1"/>
              <a:t>256</a:t>
            </a:r>
            <a:r>
              <a:rPr lang="ru-RU" sz="2400"/>
              <a:t> </a:t>
            </a:r>
            <a:r>
              <a:rPr lang="ru-RU" sz="2400" b="1"/>
              <a:t>коп</a:t>
            </a:r>
          </a:p>
        </p:txBody>
      </p:sp>
      <p:sp>
        <p:nvSpPr>
          <p:cNvPr id="4102" name="Text Box 6"/>
          <p:cNvSpPr txBox="1">
            <a:spLocks noChangeArrowheads="1"/>
          </p:cNvSpPr>
          <p:nvPr/>
        </p:nvSpPr>
        <p:spPr bwMode="auto">
          <a:xfrm>
            <a:off x="4140200" y="1412875"/>
            <a:ext cx="3530600" cy="365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dirty="0"/>
              <a:t>10-ый день-     </a:t>
            </a:r>
            <a:r>
              <a:rPr lang="ru-RU" sz="2400" b="1" dirty="0"/>
              <a:t>512 коп</a:t>
            </a:r>
          </a:p>
          <a:p>
            <a:pPr eaLnBrk="1" hangingPunct="1"/>
            <a:r>
              <a:rPr lang="ru-RU" sz="2400" dirty="0"/>
              <a:t>11-ый день-   </a:t>
            </a:r>
            <a:r>
              <a:rPr lang="ru-RU" sz="2400" b="1" dirty="0"/>
              <a:t>1024 коп</a:t>
            </a:r>
          </a:p>
          <a:p>
            <a:pPr eaLnBrk="1" hangingPunct="1"/>
            <a:r>
              <a:rPr lang="ru-RU" sz="2400" dirty="0"/>
              <a:t>12-ый день-   </a:t>
            </a:r>
            <a:r>
              <a:rPr lang="ru-RU" sz="2400" b="1" dirty="0"/>
              <a:t>2048 коп</a:t>
            </a:r>
          </a:p>
          <a:p>
            <a:pPr eaLnBrk="1" hangingPunct="1"/>
            <a:r>
              <a:rPr lang="ru-RU" sz="2400" dirty="0"/>
              <a:t>13-ый день-   </a:t>
            </a:r>
            <a:r>
              <a:rPr lang="ru-RU" sz="2400" b="1" dirty="0"/>
              <a:t>4096 коп</a:t>
            </a:r>
          </a:p>
          <a:p>
            <a:pPr eaLnBrk="1" hangingPunct="1"/>
            <a:r>
              <a:rPr lang="ru-RU" sz="2400" dirty="0"/>
              <a:t>14-ый день-   </a:t>
            </a:r>
            <a:r>
              <a:rPr lang="ru-RU" sz="2400" b="1" dirty="0"/>
              <a:t>8192 коп</a:t>
            </a:r>
          </a:p>
          <a:p>
            <a:pPr eaLnBrk="1" hangingPunct="1"/>
            <a:r>
              <a:rPr lang="ru-RU" sz="2400" dirty="0"/>
              <a:t>15-ый день- </a:t>
            </a:r>
            <a:r>
              <a:rPr lang="ru-RU" sz="2400" b="1" dirty="0"/>
              <a:t>16384 коп</a:t>
            </a:r>
          </a:p>
          <a:p>
            <a:pPr eaLnBrk="1" hangingPunct="1"/>
            <a:r>
              <a:rPr lang="ru-RU" dirty="0"/>
              <a:t>……………………………</a:t>
            </a:r>
          </a:p>
          <a:p>
            <a:pPr eaLnBrk="1" hangingPunct="1"/>
            <a:r>
              <a:rPr lang="ru-RU" sz="2400" dirty="0">
                <a:solidFill>
                  <a:srgbClr val="CC0000"/>
                </a:solidFill>
              </a:rPr>
              <a:t>Путь не рациональный.</a:t>
            </a:r>
          </a:p>
          <a:p>
            <a:pPr eaLnBrk="1" hangingPunct="1"/>
            <a:endParaRPr lang="ru-RU" sz="2400" dirty="0"/>
          </a:p>
          <a:p>
            <a:pPr eaLnBrk="1" hangingPunct="1"/>
            <a:endParaRPr lang="ru-RU" sz="2400" dirty="0"/>
          </a:p>
        </p:txBody>
      </p:sp>
      <p:sp>
        <p:nvSpPr>
          <p:cNvPr id="4104" name="Text Box 8"/>
          <p:cNvSpPr txBox="1">
            <a:spLocks noChangeArrowheads="1"/>
          </p:cNvSpPr>
          <p:nvPr/>
        </p:nvSpPr>
        <p:spPr bwMode="auto">
          <a:xfrm>
            <a:off x="4140200" y="4868863"/>
            <a:ext cx="431958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dirty="0"/>
              <a:t>Замечаем, что каждая</a:t>
            </a:r>
          </a:p>
          <a:p>
            <a:pPr eaLnBrk="1" hangingPunct="1"/>
            <a:r>
              <a:rPr lang="ru-RU" sz="2400" dirty="0"/>
              <a:t>последующая выплата</a:t>
            </a:r>
          </a:p>
          <a:p>
            <a:pPr eaLnBrk="1" hangingPunct="1"/>
            <a:r>
              <a:rPr lang="ru-RU" sz="2400" dirty="0"/>
              <a:t>в 2 раза больше           предыдущей.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1000" fill="hold"/>
                                        <p:tgtEl>
                                          <p:spTgt spid="410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410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101">
                                            <p:txEl>
                                              <p:pRg st="0" end="0"/>
                                            </p:txEl>
                                          </p:spTgt>
                                        </p:tgtEl>
                                      </p:cBhvr>
                                    </p:animEffect>
                                  </p:childTnLst>
                                </p:cTn>
                              </p:par>
                            </p:childTnLst>
                          </p:cTn>
                        </p:par>
                        <p:par>
                          <p:cTn id="10" fill="hold" nodeType="afterGroup">
                            <p:stCondLst>
                              <p:cond delay="1000"/>
                            </p:stCondLst>
                            <p:childTnLst>
                              <p:par>
                                <p:cTn id="11" presetID="29" presetClass="entr" presetSubtype="0" fill="hold" nodeType="afterEffect">
                                  <p:stCondLst>
                                    <p:cond delay="0"/>
                                  </p:stCondLst>
                                  <p:childTnLst>
                                    <p:set>
                                      <p:cBhvr>
                                        <p:cTn id="12" dur="1" fill="hold">
                                          <p:stCondLst>
                                            <p:cond delay="0"/>
                                          </p:stCondLst>
                                        </p:cTn>
                                        <p:tgtEl>
                                          <p:spTgt spid="4101">
                                            <p:txEl>
                                              <p:pRg st="1" end="1"/>
                                            </p:txEl>
                                          </p:spTgt>
                                        </p:tgtEl>
                                        <p:attrNameLst>
                                          <p:attrName>style.visibility</p:attrName>
                                        </p:attrNameLst>
                                      </p:cBhvr>
                                      <p:to>
                                        <p:strVal val="visible"/>
                                      </p:to>
                                    </p:set>
                                    <p:anim calcmode="lin" valueType="num">
                                      <p:cBhvr>
                                        <p:cTn id="13" dur="1000" fill="hold"/>
                                        <p:tgtEl>
                                          <p:spTgt spid="4101">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410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101">
                                            <p:txEl>
                                              <p:pRg st="1" end="1"/>
                                            </p:txEl>
                                          </p:spTgt>
                                        </p:tgtEl>
                                      </p:cBhvr>
                                    </p:animEffect>
                                  </p:childTnLst>
                                </p:cTn>
                              </p:par>
                            </p:childTnLst>
                          </p:cTn>
                        </p:par>
                        <p:par>
                          <p:cTn id="16" fill="hold" nodeType="afterGroup">
                            <p:stCondLst>
                              <p:cond delay="2000"/>
                            </p:stCondLst>
                            <p:childTnLst>
                              <p:par>
                                <p:cTn id="17" presetID="29" presetClass="entr" presetSubtype="0" fill="hold" nodeType="afterEffect">
                                  <p:stCondLst>
                                    <p:cond delay="0"/>
                                  </p:stCondLst>
                                  <p:childTnLst>
                                    <p:set>
                                      <p:cBhvr>
                                        <p:cTn id="18" dur="1" fill="hold">
                                          <p:stCondLst>
                                            <p:cond delay="0"/>
                                          </p:stCondLst>
                                        </p:cTn>
                                        <p:tgtEl>
                                          <p:spTgt spid="4101">
                                            <p:txEl>
                                              <p:pRg st="2" end="2"/>
                                            </p:txEl>
                                          </p:spTgt>
                                        </p:tgtEl>
                                        <p:attrNameLst>
                                          <p:attrName>style.visibility</p:attrName>
                                        </p:attrNameLst>
                                      </p:cBhvr>
                                      <p:to>
                                        <p:strVal val="visible"/>
                                      </p:to>
                                    </p:set>
                                    <p:anim calcmode="lin" valueType="num">
                                      <p:cBhvr>
                                        <p:cTn id="19" dur="1000" fill="hold"/>
                                        <p:tgtEl>
                                          <p:spTgt spid="4101">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410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101">
                                            <p:txEl>
                                              <p:pRg st="2" end="2"/>
                                            </p:txEl>
                                          </p:spTgt>
                                        </p:tgtEl>
                                      </p:cBhvr>
                                    </p:animEffect>
                                  </p:childTnLst>
                                </p:cTn>
                              </p:par>
                            </p:childTnLst>
                          </p:cTn>
                        </p:par>
                        <p:par>
                          <p:cTn id="22" fill="hold" nodeType="afterGroup">
                            <p:stCondLst>
                              <p:cond delay="3000"/>
                            </p:stCondLst>
                            <p:childTnLst>
                              <p:par>
                                <p:cTn id="23" presetID="29" presetClass="entr" presetSubtype="0" fill="hold" nodeType="afterEffect">
                                  <p:stCondLst>
                                    <p:cond delay="0"/>
                                  </p:stCondLst>
                                  <p:childTnLst>
                                    <p:set>
                                      <p:cBhvr>
                                        <p:cTn id="24" dur="1" fill="hold">
                                          <p:stCondLst>
                                            <p:cond delay="0"/>
                                          </p:stCondLst>
                                        </p:cTn>
                                        <p:tgtEl>
                                          <p:spTgt spid="4101">
                                            <p:txEl>
                                              <p:pRg st="3" end="3"/>
                                            </p:txEl>
                                          </p:spTgt>
                                        </p:tgtEl>
                                        <p:attrNameLst>
                                          <p:attrName>style.visibility</p:attrName>
                                        </p:attrNameLst>
                                      </p:cBhvr>
                                      <p:to>
                                        <p:strVal val="visible"/>
                                      </p:to>
                                    </p:set>
                                    <p:anim calcmode="lin" valueType="num">
                                      <p:cBhvr>
                                        <p:cTn id="25" dur="1000" fill="hold"/>
                                        <p:tgtEl>
                                          <p:spTgt spid="4101">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410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4101">
                                            <p:txEl>
                                              <p:pRg st="3" end="3"/>
                                            </p:txEl>
                                          </p:spTgt>
                                        </p:tgtEl>
                                      </p:cBhvr>
                                    </p:animEffect>
                                  </p:childTnLst>
                                </p:cTn>
                              </p:par>
                            </p:childTnLst>
                          </p:cTn>
                        </p:par>
                        <p:par>
                          <p:cTn id="28" fill="hold" nodeType="afterGroup">
                            <p:stCondLst>
                              <p:cond delay="4000"/>
                            </p:stCondLst>
                            <p:childTnLst>
                              <p:par>
                                <p:cTn id="29" presetID="29" presetClass="entr" presetSubtype="0" fill="hold" nodeType="afterEffect">
                                  <p:stCondLst>
                                    <p:cond delay="0"/>
                                  </p:stCondLst>
                                  <p:childTnLst>
                                    <p:set>
                                      <p:cBhvr>
                                        <p:cTn id="30" dur="1" fill="hold">
                                          <p:stCondLst>
                                            <p:cond delay="0"/>
                                          </p:stCondLst>
                                        </p:cTn>
                                        <p:tgtEl>
                                          <p:spTgt spid="4101">
                                            <p:txEl>
                                              <p:pRg st="4" end="4"/>
                                            </p:txEl>
                                          </p:spTgt>
                                        </p:tgtEl>
                                        <p:attrNameLst>
                                          <p:attrName>style.visibility</p:attrName>
                                        </p:attrNameLst>
                                      </p:cBhvr>
                                      <p:to>
                                        <p:strVal val="visible"/>
                                      </p:to>
                                    </p:set>
                                    <p:anim calcmode="lin" valueType="num">
                                      <p:cBhvr>
                                        <p:cTn id="31" dur="1000" fill="hold"/>
                                        <p:tgtEl>
                                          <p:spTgt spid="4101">
                                            <p:txEl>
                                              <p:pRg st="4" end="4"/>
                                            </p:txEl>
                                          </p:spTgt>
                                        </p:tgtEl>
                                        <p:attrNameLst>
                                          <p:attrName>ppt_x</p:attrName>
                                        </p:attrNameLst>
                                      </p:cBhvr>
                                      <p:tavLst>
                                        <p:tav tm="0">
                                          <p:val>
                                            <p:strVal val="#ppt_x-.2"/>
                                          </p:val>
                                        </p:tav>
                                        <p:tav tm="100000">
                                          <p:val>
                                            <p:strVal val="#ppt_x"/>
                                          </p:val>
                                        </p:tav>
                                      </p:tavLst>
                                    </p:anim>
                                    <p:anim calcmode="lin" valueType="num">
                                      <p:cBhvr>
                                        <p:cTn id="32" dur="1000" fill="hold"/>
                                        <p:tgtEl>
                                          <p:spTgt spid="4101">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4101">
                                            <p:txEl>
                                              <p:pRg st="4" end="4"/>
                                            </p:txEl>
                                          </p:spTgt>
                                        </p:tgtEl>
                                      </p:cBhvr>
                                    </p:animEffect>
                                  </p:childTnLst>
                                </p:cTn>
                              </p:par>
                            </p:childTnLst>
                          </p:cTn>
                        </p:par>
                        <p:par>
                          <p:cTn id="34" fill="hold" nodeType="afterGroup">
                            <p:stCondLst>
                              <p:cond delay="5000"/>
                            </p:stCondLst>
                            <p:childTnLst>
                              <p:par>
                                <p:cTn id="35" presetID="29" presetClass="entr" presetSubtype="0" fill="hold" nodeType="afterEffect">
                                  <p:stCondLst>
                                    <p:cond delay="0"/>
                                  </p:stCondLst>
                                  <p:childTnLst>
                                    <p:set>
                                      <p:cBhvr>
                                        <p:cTn id="36" dur="1" fill="hold">
                                          <p:stCondLst>
                                            <p:cond delay="0"/>
                                          </p:stCondLst>
                                        </p:cTn>
                                        <p:tgtEl>
                                          <p:spTgt spid="4101">
                                            <p:txEl>
                                              <p:pRg st="5" end="5"/>
                                            </p:txEl>
                                          </p:spTgt>
                                        </p:tgtEl>
                                        <p:attrNameLst>
                                          <p:attrName>style.visibility</p:attrName>
                                        </p:attrNameLst>
                                      </p:cBhvr>
                                      <p:to>
                                        <p:strVal val="visible"/>
                                      </p:to>
                                    </p:set>
                                    <p:anim calcmode="lin" valueType="num">
                                      <p:cBhvr>
                                        <p:cTn id="37" dur="1000" fill="hold"/>
                                        <p:tgtEl>
                                          <p:spTgt spid="4101">
                                            <p:txEl>
                                              <p:pRg st="5" end="5"/>
                                            </p:txEl>
                                          </p:spTgt>
                                        </p:tgtEl>
                                        <p:attrNameLst>
                                          <p:attrName>ppt_x</p:attrName>
                                        </p:attrNameLst>
                                      </p:cBhvr>
                                      <p:tavLst>
                                        <p:tav tm="0">
                                          <p:val>
                                            <p:strVal val="#ppt_x-.2"/>
                                          </p:val>
                                        </p:tav>
                                        <p:tav tm="100000">
                                          <p:val>
                                            <p:strVal val="#ppt_x"/>
                                          </p:val>
                                        </p:tav>
                                      </p:tavLst>
                                    </p:anim>
                                    <p:anim calcmode="lin" valueType="num">
                                      <p:cBhvr>
                                        <p:cTn id="38" dur="1000" fill="hold"/>
                                        <p:tgtEl>
                                          <p:spTgt spid="4101">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4101">
                                            <p:txEl>
                                              <p:pRg st="5" end="5"/>
                                            </p:txEl>
                                          </p:spTgt>
                                        </p:tgtEl>
                                      </p:cBhvr>
                                    </p:animEffect>
                                  </p:childTnLst>
                                </p:cTn>
                              </p:par>
                            </p:childTnLst>
                          </p:cTn>
                        </p:par>
                        <p:par>
                          <p:cTn id="40" fill="hold" nodeType="afterGroup">
                            <p:stCondLst>
                              <p:cond delay="6000"/>
                            </p:stCondLst>
                            <p:childTnLst>
                              <p:par>
                                <p:cTn id="41" presetID="29" presetClass="entr" presetSubtype="0" fill="hold" nodeType="afterEffect">
                                  <p:stCondLst>
                                    <p:cond delay="0"/>
                                  </p:stCondLst>
                                  <p:childTnLst>
                                    <p:set>
                                      <p:cBhvr>
                                        <p:cTn id="42" dur="1" fill="hold">
                                          <p:stCondLst>
                                            <p:cond delay="0"/>
                                          </p:stCondLst>
                                        </p:cTn>
                                        <p:tgtEl>
                                          <p:spTgt spid="4101">
                                            <p:txEl>
                                              <p:pRg st="6" end="6"/>
                                            </p:txEl>
                                          </p:spTgt>
                                        </p:tgtEl>
                                        <p:attrNameLst>
                                          <p:attrName>style.visibility</p:attrName>
                                        </p:attrNameLst>
                                      </p:cBhvr>
                                      <p:to>
                                        <p:strVal val="visible"/>
                                      </p:to>
                                    </p:set>
                                    <p:anim calcmode="lin" valueType="num">
                                      <p:cBhvr>
                                        <p:cTn id="43" dur="1000" fill="hold"/>
                                        <p:tgtEl>
                                          <p:spTgt spid="4101">
                                            <p:txEl>
                                              <p:pRg st="6" end="6"/>
                                            </p:txEl>
                                          </p:spTgt>
                                        </p:tgtEl>
                                        <p:attrNameLst>
                                          <p:attrName>ppt_x</p:attrName>
                                        </p:attrNameLst>
                                      </p:cBhvr>
                                      <p:tavLst>
                                        <p:tav tm="0">
                                          <p:val>
                                            <p:strVal val="#ppt_x-.2"/>
                                          </p:val>
                                        </p:tav>
                                        <p:tav tm="100000">
                                          <p:val>
                                            <p:strVal val="#ppt_x"/>
                                          </p:val>
                                        </p:tav>
                                      </p:tavLst>
                                    </p:anim>
                                    <p:anim calcmode="lin" valueType="num">
                                      <p:cBhvr>
                                        <p:cTn id="44" dur="1000" fill="hold"/>
                                        <p:tgtEl>
                                          <p:spTgt spid="4101">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4101">
                                            <p:txEl>
                                              <p:pRg st="6" end="6"/>
                                            </p:txEl>
                                          </p:spTgt>
                                        </p:tgtEl>
                                      </p:cBhvr>
                                    </p:animEffect>
                                  </p:childTnLst>
                                </p:cTn>
                              </p:par>
                            </p:childTnLst>
                          </p:cTn>
                        </p:par>
                        <p:par>
                          <p:cTn id="46" fill="hold" nodeType="afterGroup">
                            <p:stCondLst>
                              <p:cond delay="7000"/>
                            </p:stCondLst>
                            <p:childTnLst>
                              <p:par>
                                <p:cTn id="47" presetID="29" presetClass="entr" presetSubtype="0" fill="hold" nodeType="afterEffect">
                                  <p:stCondLst>
                                    <p:cond delay="0"/>
                                  </p:stCondLst>
                                  <p:childTnLst>
                                    <p:set>
                                      <p:cBhvr>
                                        <p:cTn id="48" dur="1" fill="hold">
                                          <p:stCondLst>
                                            <p:cond delay="0"/>
                                          </p:stCondLst>
                                        </p:cTn>
                                        <p:tgtEl>
                                          <p:spTgt spid="4101">
                                            <p:txEl>
                                              <p:pRg st="7" end="7"/>
                                            </p:txEl>
                                          </p:spTgt>
                                        </p:tgtEl>
                                        <p:attrNameLst>
                                          <p:attrName>style.visibility</p:attrName>
                                        </p:attrNameLst>
                                      </p:cBhvr>
                                      <p:to>
                                        <p:strVal val="visible"/>
                                      </p:to>
                                    </p:set>
                                    <p:anim calcmode="lin" valueType="num">
                                      <p:cBhvr>
                                        <p:cTn id="49" dur="1000" fill="hold"/>
                                        <p:tgtEl>
                                          <p:spTgt spid="4101">
                                            <p:txEl>
                                              <p:pRg st="7" end="7"/>
                                            </p:txEl>
                                          </p:spTgt>
                                        </p:tgtEl>
                                        <p:attrNameLst>
                                          <p:attrName>ppt_x</p:attrName>
                                        </p:attrNameLst>
                                      </p:cBhvr>
                                      <p:tavLst>
                                        <p:tav tm="0">
                                          <p:val>
                                            <p:strVal val="#ppt_x-.2"/>
                                          </p:val>
                                        </p:tav>
                                        <p:tav tm="100000">
                                          <p:val>
                                            <p:strVal val="#ppt_x"/>
                                          </p:val>
                                        </p:tav>
                                      </p:tavLst>
                                    </p:anim>
                                    <p:anim calcmode="lin" valueType="num">
                                      <p:cBhvr>
                                        <p:cTn id="50" dur="1000" fill="hold"/>
                                        <p:tgtEl>
                                          <p:spTgt spid="4101">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4101">
                                            <p:txEl>
                                              <p:pRg st="7" end="7"/>
                                            </p:txEl>
                                          </p:spTgt>
                                        </p:tgtEl>
                                      </p:cBhvr>
                                    </p:animEffect>
                                  </p:childTnLst>
                                </p:cTn>
                              </p:par>
                            </p:childTnLst>
                          </p:cTn>
                        </p:par>
                        <p:par>
                          <p:cTn id="52" fill="hold" nodeType="afterGroup">
                            <p:stCondLst>
                              <p:cond delay="8000"/>
                            </p:stCondLst>
                            <p:childTnLst>
                              <p:par>
                                <p:cTn id="53" presetID="29" presetClass="entr" presetSubtype="0" fill="hold" nodeType="afterEffect">
                                  <p:stCondLst>
                                    <p:cond delay="0"/>
                                  </p:stCondLst>
                                  <p:childTnLst>
                                    <p:set>
                                      <p:cBhvr>
                                        <p:cTn id="54" dur="1" fill="hold">
                                          <p:stCondLst>
                                            <p:cond delay="0"/>
                                          </p:stCondLst>
                                        </p:cTn>
                                        <p:tgtEl>
                                          <p:spTgt spid="4101">
                                            <p:txEl>
                                              <p:pRg st="8" end="8"/>
                                            </p:txEl>
                                          </p:spTgt>
                                        </p:tgtEl>
                                        <p:attrNameLst>
                                          <p:attrName>style.visibility</p:attrName>
                                        </p:attrNameLst>
                                      </p:cBhvr>
                                      <p:to>
                                        <p:strVal val="visible"/>
                                      </p:to>
                                    </p:set>
                                    <p:anim calcmode="lin" valueType="num">
                                      <p:cBhvr>
                                        <p:cTn id="55" dur="1000" fill="hold"/>
                                        <p:tgtEl>
                                          <p:spTgt spid="4101">
                                            <p:txEl>
                                              <p:pRg st="8" end="8"/>
                                            </p:txEl>
                                          </p:spTgt>
                                        </p:tgtEl>
                                        <p:attrNameLst>
                                          <p:attrName>ppt_x</p:attrName>
                                        </p:attrNameLst>
                                      </p:cBhvr>
                                      <p:tavLst>
                                        <p:tav tm="0">
                                          <p:val>
                                            <p:strVal val="#ppt_x-.2"/>
                                          </p:val>
                                        </p:tav>
                                        <p:tav tm="100000">
                                          <p:val>
                                            <p:strVal val="#ppt_x"/>
                                          </p:val>
                                        </p:tav>
                                      </p:tavLst>
                                    </p:anim>
                                    <p:anim calcmode="lin" valueType="num">
                                      <p:cBhvr>
                                        <p:cTn id="56" dur="1000" fill="hold"/>
                                        <p:tgtEl>
                                          <p:spTgt spid="4101">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4101">
                                            <p:txEl>
                                              <p:pRg st="8" end="8"/>
                                            </p:txEl>
                                          </p:spTgt>
                                        </p:tgtEl>
                                      </p:cBhvr>
                                    </p:animEffect>
                                  </p:childTnLst>
                                </p:cTn>
                              </p:par>
                            </p:childTnLst>
                          </p:cTn>
                        </p:par>
                        <p:par>
                          <p:cTn id="58" fill="hold" nodeType="afterGroup">
                            <p:stCondLst>
                              <p:cond delay="9000"/>
                            </p:stCondLst>
                            <p:childTnLst>
                              <p:par>
                                <p:cTn id="59" presetID="29" presetClass="entr" presetSubtype="0" fill="hold" nodeType="afterEffect">
                                  <p:stCondLst>
                                    <p:cond delay="0"/>
                                  </p:stCondLst>
                                  <p:childTnLst>
                                    <p:set>
                                      <p:cBhvr>
                                        <p:cTn id="60" dur="1" fill="hold">
                                          <p:stCondLst>
                                            <p:cond delay="0"/>
                                          </p:stCondLst>
                                        </p:cTn>
                                        <p:tgtEl>
                                          <p:spTgt spid="4102">
                                            <p:txEl>
                                              <p:pRg st="0" end="0"/>
                                            </p:txEl>
                                          </p:spTgt>
                                        </p:tgtEl>
                                        <p:attrNameLst>
                                          <p:attrName>style.visibility</p:attrName>
                                        </p:attrNameLst>
                                      </p:cBhvr>
                                      <p:to>
                                        <p:strVal val="visible"/>
                                      </p:to>
                                    </p:set>
                                    <p:anim calcmode="lin" valueType="num">
                                      <p:cBhvr>
                                        <p:cTn id="61" dur="1000" fill="hold"/>
                                        <p:tgtEl>
                                          <p:spTgt spid="4102">
                                            <p:txEl>
                                              <p:pRg st="0" end="0"/>
                                            </p:txEl>
                                          </p:spTgt>
                                        </p:tgtEl>
                                        <p:attrNameLst>
                                          <p:attrName>ppt_x</p:attrName>
                                        </p:attrNameLst>
                                      </p:cBhvr>
                                      <p:tavLst>
                                        <p:tav tm="0">
                                          <p:val>
                                            <p:strVal val="#ppt_x-.2"/>
                                          </p:val>
                                        </p:tav>
                                        <p:tav tm="100000">
                                          <p:val>
                                            <p:strVal val="#ppt_x"/>
                                          </p:val>
                                        </p:tav>
                                      </p:tavLst>
                                    </p:anim>
                                    <p:anim calcmode="lin" valueType="num">
                                      <p:cBhvr>
                                        <p:cTn id="62" dur="1000" fill="hold"/>
                                        <p:tgtEl>
                                          <p:spTgt spid="410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63" dur="1000"/>
                                        <p:tgtEl>
                                          <p:spTgt spid="4102">
                                            <p:txEl>
                                              <p:pRg st="0" end="0"/>
                                            </p:txEl>
                                          </p:spTgt>
                                        </p:tgtEl>
                                      </p:cBhvr>
                                    </p:animEffect>
                                  </p:childTnLst>
                                </p:cTn>
                              </p:par>
                            </p:childTnLst>
                          </p:cTn>
                        </p:par>
                        <p:par>
                          <p:cTn id="64" fill="hold" nodeType="afterGroup">
                            <p:stCondLst>
                              <p:cond delay="10000"/>
                            </p:stCondLst>
                            <p:childTnLst>
                              <p:par>
                                <p:cTn id="65" presetID="29" presetClass="entr" presetSubtype="0" fill="hold" nodeType="afterEffect">
                                  <p:stCondLst>
                                    <p:cond delay="0"/>
                                  </p:stCondLst>
                                  <p:childTnLst>
                                    <p:set>
                                      <p:cBhvr>
                                        <p:cTn id="66" dur="1" fill="hold">
                                          <p:stCondLst>
                                            <p:cond delay="0"/>
                                          </p:stCondLst>
                                        </p:cTn>
                                        <p:tgtEl>
                                          <p:spTgt spid="4102">
                                            <p:txEl>
                                              <p:pRg st="1" end="1"/>
                                            </p:txEl>
                                          </p:spTgt>
                                        </p:tgtEl>
                                        <p:attrNameLst>
                                          <p:attrName>style.visibility</p:attrName>
                                        </p:attrNameLst>
                                      </p:cBhvr>
                                      <p:to>
                                        <p:strVal val="visible"/>
                                      </p:to>
                                    </p:set>
                                    <p:anim calcmode="lin" valueType="num">
                                      <p:cBhvr>
                                        <p:cTn id="67" dur="1000" fill="hold"/>
                                        <p:tgtEl>
                                          <p:spTgt spid="4102">
                                            <p:txEl>
                                              <p:pRg st="1" end="1"/>
                                            </p:txEl>
                                          </p:spTgt>
                                        </p:tgtEl>
                                        <p:attrNameLst>
                                          <p:attrName>ppt_x</p:attrName>
                                        </p:attrNameLst>
                                      </p:cBhvr>
                                      <p:tavLst>
                                        <p:tav tm="0">
                                          <p:val>
                                            <p:strVal val="#ppt_x-.2"/>
                                          </p:val>
                                        </p:tav>
                                        <p:tav tm="100000">
                                          <p:val>
                                            <p:strVal val="#ppt_x"/>
                                          </p:val>
                                        </p:tav>
                                      </p:tavLst>
                                    </p:anim>
                                    <p:anim calcmode="lin" valueType="num">
                                      <p:cBhvr>
                                        <p:cTn id="68" dur="1000" fill="hold"/>
                                        <p:tgtEl>
                                          <p:spTgt spid="4102">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69" dur="1000"/>
                                        <p:tgtEl>
                                          <p:spTgt spid="4102">
                                            <p:txEl>
                                              <p:pRg st="1" end="1"/>
                                            </p:txEl>
                                          </p:spTgt>
                                        </p:tgtEl>
                                      </p:cBhvr>
                                    </p:animEffect>
                                  </p:childTnLst>
                                </p:cTn>
                              </p:par>
                            </p:childTnLst>
                          </p:cTn>
                        </p:par>
                        <p:par>
                          <p:cTn id="70" fill="hold" nodeType="afterGroup">
                            <p:stCondLst>
                              <p:cond delay="11000"/>
                            </p:stCondLst>
                            <p:childTnLst>
                              <p:par>
                                <p:cTn id="71" presetID="29" presetClass="entr" presetSubtype="0" fill="hold" nodeType="afterEffect">
                                  <p:stCondLst>
                                    <p:cond delay="0"/>
                                  </p:stCondLst>
                                  <p:childTnLst>
                                    <p:set>
                                      <p:cBhvr>
                                        <p:cTn id="72" dur="1" fill="hold">
                                          <p:stCondLst>
                                            <p:cond delay="0"/>
                                          </p:stCondLst>
                                        </p:cTn>
                                        <p:tgtEl>
                                          <p:spTgt spid="4102">
                                            <p:txEl>
                                              <p:pRg st="2" end="2"/>
                                            </p:txEl>
                                          </p:spTgt>
                                        </p:tgtEl>
                                        <p:attrNameLst>
                                          <p:attrName>style.visibility</p:attrName>
                                        </p:attrNameLst>
                                      </p:cBhvr>
                                      <p:to>
                                        <p:strVal val="visible"/>
                                      </p:to>
                                    </p:set>
                                    <p:anim calcmode="lin" valueType="num">
                                      <p:cBhvr>
                                        <p:cTn id="73" dur="1000" fill="hold"/>
                                        <p:tgtEl>
                                          <p:spTgt spid="4102">
                                            <p:txEl>
                                              <p:pRg st="2" end="2"/>
                                            </p:txEl>
                                          </p:spTgt>
                                        </p:tgtEl>
                                        <p:attrNameLst>
                                          <p:attrName>ppt_x</p:attrName>
                                        </p:attrNameLst>
                                      </p:cBhvr>
                                      <p:tavLst>
                                        <p:tav tm="0">
                                          <p:val>
                                            <p:strVal val="#ppt_x-.2"/>
                                          </p:val>
                                        </p:tav>
                                        <p:tav tm="100000">
                                          <p:val>
                                            <p:strVal val="#ppt_x"/>
                                          </p:val>
                                        </p:tav>
                                      </p:tavLst>
                                    </p:anim>
                                    <p:anim calcmode="lin" valueType="num">
                                      <p:cBhvr>
                                        <p:cTn id="74" dur="1000" fill="hold"/>
                                        <p:tgtEl>
                                          <p:spTgt spid="410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75" dur="1000"/>
                                        <p:tgtEl>
                                          <p:spTgt spid="4102">
                                            <p:txEl>
                                              <p:pRg st="2" end="2"/>
                                            </p:txEl>
                                          </p:spTgt>
                                        </p:tgtEl>
                                      </p:cBhvr>
                                    </p:animEffect>
                                  </p:childTnLst>
                                </p:cTn>
                              </p:par>
                            </p:childTnLst>
                          </p:cTn>
                        </p:par>
                        <p:par>
                          <p:cTn id="76" fill="hold" nodeType="afterGroup">
                            <p:stCondLst>
                              <p:cond delay="12000"/>
                            </p:stCondLst>
                            <p:childTnLst>
                              <p:par>
                                <p:cTn id="77" presetID="29" presetClass="entr" presetSubtype="0" fill="hold" nodeType="afterEffect">
                                  <p:stCondLst>
                                    <p:cond delay="0"/>
                                  </p:stCondLst>
                                  <p:childTnLst>
                                    <p:set>
                                      <p:cBhvr>
                                        <p:cTn id="78" dur="1" fill="hold">
                                          <p:stCondLst>
                                            <p:cond delay="0"/>
                                          </p:stCondLst>
                                        </p:cTn>
                                        <p:tgtEl>
                                          <p:spTgt spid="4102">
                                            <p:txEl>
                                              <p:pRg st="3" end="3"/>
                                            </p:txEl>
                                          </p:spTgt>
                                        </p:tgtEl>
                                        <p:attrNameLst>
                                          <p:attrName>style.visibility</p:attrName>
                                        </p:attrNameLst>
                                      </p:cBhvr>
                                      <p:to>
                                        <p:strVal val="visible"/>
                                      </p:to>
                                    </p:set>
                                    <p:anim calcmode="lin" valueType="num">
                                      <p:cBhvr>
                                        <p:cTn id="79" dur="1000" fill="hold"/>
                                        <p:tgtEl>
                                          <p:spTgt spid="4102">
                                            <p:txEl>
                                              <p:pRg st="3" end="3"/>
                                            </p:txEl>
                                          </p:spTgt>
                                        </p:tgtEl>
                                        <p:attrNameLst>
                                          <p:attrName>ppt_x</p:attrName>
                                        </p:attrNameLst>
                                      </p:cBhvr>
                                      <p:tavLst>
                                        <p:tav tm="0">
                                          <p:val>
                                            <p:strVal val="#ppt_x-.2"/>
                                          </p:val>
                                        </p:tav>
                                        <p:tav tm="100000">
                                          <p:val>
                                            <p:strVal val="#ppt_x"/>
                                          </p:val>
                                        </p:tav>
                                      </p:tavLst>
                                    </p:anim>
                                    <p:anim calcmode="lin" valueType="num">
                                      <p:cBhvr>
                                        <p:cTn id="80" dur="1000" fill="hold"/>
                                        <p:tgtEl>
                                          <p:spTgt spid="410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81" dur="1000"/>
                                        <p:tgtEl>
                                          <p:spTgt spid="4102">
                                            <p:txEl>
                                              <p:pRg st="3" end="3"/>
                                            </p:txEl>
                                          </p:spTgt>
                                        </p:tgtEl>
                                      </p:cBhvr>
                                    </p:animEffect>
                                  </p:childTnLst>
                                </p:cTn>
                              </p:par>
                            </p:childTnLst>
                          </p:cTn>
                        </p:par>
                        <p:par>
                          <p:cTn id="82" fill="hold" nodeType="afterGroup">
                            <p:stCondLst>
                              <p:cond delay="13000"/>
                            </p:stCondLst>
                            <p:childTnLst>
                              <p:par>
                                <p:cTn id="83" presetID="29" presetClass="entr" presetSubtype="0" fill="hold" nodeType="afterEffect">
                                  <p:stCondLst>
                                    <p:cond delay="0"/>
                                  </p:stCondLst>
                                  <p:childTnLst>
                                    <p:set>
                                      <p:cBhvr>
                                        <p:cTn id="84" dur="1" fill="hold">
                                          <p:stCondLst>
                                            <p:cond delay="0"/>
                                          </p:stCondLst>
                                        </p:cTn>
                                        <p:tgtEl>
                                          <p:spTgt spid="4102">
                                            <p:txEl>
                                              <p:pRg st="4" end="4"/>
                                            </p:txEl>
                                          </p:spTgt>
                                        </p:tgtEl>
                                        <p:attrNameLst>
                                          <p:attrName>style.visibility</p:attrName>
                                        </p:attrNameLst>
                                      </p:cBhvr>
                                      <p:to>
                                        <p:strVal val="visible"/>
                                      </p:to>
                                    </p:set>
                                    <p:anim calcmode="lin" valueType="num">
                                      <p:cBhvr>
                                        <p:cTn id="85" dur="1000" fill="hold"/>
                                        <p:tgtEl>
                                          <p:spTgt spid="4102">
                                            <p:txEl>
                                              <p:pRg st="4" end="4"/>
                                            </p:txEl>
                                          </p:spTgt>
                                        </p:tgtEl>
                                        <p:attrNameLst>
                                          <p:attrName>ppt_x</p:attrName>
                                        </p:attrNameLst>
                                      </p:cBhvr>
                                      <p:tavLst>
                                        <p:tav tm="0">
                                          <p:val>
                                            <p:strVal val="#ppt_x-.2"/>
                                          </p:val>
                                        </p:tav>
                                        <p:tav tm="100000">
                                          <p:val>
                                            <p:strVal val="#ppt_x"/>
                                          </p:val>
                                        </p:tav>
                                      </p:tavLst>
                                    </p:anim>
                                    <p:anim calcmode="lin" valueType="num">
                                      <p:cBhvr>
                                        <p:cTn id="86" dur="1000" fill="hold"/>
                                        <p:tgtEl>
                                          <p:spTgt spid="4102">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87" dur="1000"/>
                                        <p:tgtEl>
                                          <p:spTgt spid="4102">
                                            <p:txEl>
                                              <p:pRg st="4" end="4"/>
                                            </p:txEl>
                                          </p:spTgt>
                                        </p:tgtEl>
                                      </p:cBhvr>
                                    </p:animEffect>
                                  </p:childTnLst>
                                </p:cTn>
                              </p:par>
                            </p:childTnLst>
                          </p:cTn>
                        </p:par>
                        <p:par>
                          <p:cTn id="88" fill="hold" nodeType="afterGroup">
                            <p:stCondLst>
                              <p:cond delay="14000"/>
                            </p:stCondLst>
                            <p:childTnLst>
                              <p:par>
                                <p:cTn id="89" presetID="29" presetClass="entr" presetSubtype="0" fill="hold" nodeType="afterEffect">
                                  <p:stCondLst>
                                    <p:cond delay="0"/>
                                  </p:stCondLst>
                                  <p:childTnLst>
                                    <p:set>
                                      <p:cBhvr>
                                        <p:cTn id="90" dur="1" fill="hold">
                                          <p:stCondLst>
                                            <p:cond delay="0"/>
                                          </p:stCondLst>
                                        </p:cTn>
                                        <p:tgtEl>
                                          <p:spTgt spid="4102">
                                            <p:txEl>
                                              <p:pRg st="5" end="5"/>
                                            </p:txEl>
                                          </p:spTgt>
                                        </p:tgtEl>
                                        <p:attrNameLst>
                                          <p:attrName>style.visibility</p:attrName>
                                        </p:attrNameLst>
                                      </p:cBhvr>
                                      <p:to>
                                        <p:strVal val="visible"/>
                                      </p:to>
                                    </p:set>
                                    <p:anim calcmode="lin" valueType="num">
                                      <p:cBhvr>
                                        <p:cTn id="91" dur="1000" fill="hold"/>
                                        <p:tgtEl>
                                          <p:spTgt spid="4102">
                                            <p:txEl>
                                              <p:pRg st="5" end="5"/>
                                            </p:txEl>
                                          </p:spTgt>
                                        </p:tgtEl>
                                        <p:attrNameLst>
                                          <p:attrName>ppt_x</p:attrName>
                                        </p:attrNameLst>
                                      </p:cBhvr>
                                      <p:tavLst>
                                        <p:tav tm="0">
                                          <p:val>
                                            <p:strVal val="#ppt_x-.2"/>
                                          </p:val>
                                        </p:tav>
                                        <p:tav tm="100000">
                                          <p:val>
                                            <p:strVal val="#ppt_x"/>
                                          </p:val>
                                        </p:tav>
                                      </p:tavLst>
                                    </p:anim>
                                    <p:anim calcmode="lin" valueType="num">
                                      <p:cBhvr>
                                        <p:cTn id="92" dur="1000" fill="hold"/>
                                        <p:tgtEl>
                                          <p:spTgt spid="410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3" dur="1000"/>
                                        <p:tgtEl>
                                          <p:spTgt spid="4102">
                                            <p:txEl>
                                              <p:pRg st="5" end="5"/>
                                            </p:txEl>
                                          </p:spTgt>
                                        </p:tgtEl>
                                      </p:cBhvr>
                                    </p:animEffect>
                                  </p:childTnLst>
                                </p:cTn>
                              </p:par>
                            </p:childTnLst>
                          </p:cTn>
                        </p:par>
                        <p:par>
                          <p:cTn id="94" fill="hold" nodeType="afterGroup">
                            <p:stCondLst>
                              <p:cond delay="15000"/>
                            </p:stCondLst>
                            <p:childTnLst>
                              <p:par>
                                <p:cTn id="95" presetID="29" presetClass="entr" presetSubtype="0" fill="hold" nodeType="afterEffect">
                                  <p:stCondLst>
                                    <p:cond delay="0"/>
                                  </p:stCondLst>
                                  <p:childTnLst>
                                    <p:set>
                                      <p:cBhvr>
                                        <p:cTn id="96" dur="1" fill="hold">
                                          <p:stCondLst>
                                            <p:cond delay="0"/>
                                          </p:stCondLst>
                                        </p:cTn>
                                        <p:tgtEl>
                                          <p:spTgt spid="4102">
                                            <p:txEl>
                                              <p:pRg st="6" end="6"/>
                                            </p:txEl>
                                          </p:spTgt>
                                        </p:tgtEl>
                                        <p:attrNameLst>
                                          <p:attrName>style.visibility</p:attrName>
                                        </p:attrNameLst>
                                      </p:cBhvr>
                                      <p:to>
                                        <p:strVal val="visible"/>
                                      </p:to>
                                    </p:set>
                                    <p:anim calcmode="lin" valueType="num">
                                      <p:cBhvr>
                                        <p:cTn id="97" dur="1000" fill="hold"/>
                                        <p:tgtEl>
                                          <p:spTgt spid="4102">
                                            <p:txEl>
                                              <p:pRg st="6" end="6"/>
                                            </p:txEl>
                                          </p:spTgt>
                                        </p:tgtEl>
                                        <p:attrNameLst>
                                          <p:attrName>ppt_x</p:attrName>
                                        </p:attrNameLst>
                                      </p:cBhvr>
                                      <p:tavLst>
                                        <p:tav tm="0">
                                          <p:val>
                                            <p:strVal val="#ppt_x-.2"/>
                                          </p:val>
                                        </p:tav>
                                        <p:tav tm="100000">
                                          <p:val>
                                            <p:strVal val="#ppt_x"/>
                                          </p:val>
                                        </p:tav>
                                      </p:tavLst>
                                    </p:anim>
                                    <p:anim calcmode="lin" valueType="num">
                                      <p:cBhvr>
                                        <p:cTn id="98" dur="1000" fill="hold"/>
                                        <p:tgtEl>
                                          <p:spTgt spid="410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99" dur="1000"/>
                                        <p:tgtEl>
                                          <p:spTgt spid="4102">
                                            <p:txEl>
                                              <p:pRg st="6" end="6"/>
                                            </p:txEl>
                                          </p:spTgt>
                                        </p:tgtEl>
                                      </p:cBhvr>
                                    </p:animEffect>
                                  </p:childTnLst>
                                </p:cTn>
                              </p:par>
                            </p:childTnLst>
                          </p:cTn>
                        </p:par>
                        <p:par>
                          <p:cTn id="100" fill="hold" nodeType="afterGroup">
                            <p:stCondLst>
                              <p:cond delay="16000"/>
                            </p:stCondLst>
                            <p:childTnLst>
                              <p:par>
                                <p:cTn id="101" presetID="29" presetClass="entr" presetSubtype="0" fill="hold" nodeType="afterEffect">
                                  <p:stCondLst>
                                    <p:cond delay="0"/>
                                  </p:stCondLst>
                                  <p:childTnLst>
                                    <p:set>
                                      <p:cBhvr>
                                        <p:cTn id="102" dur="1" fill="hold">
                                          <p:stCondLst>
                                            <p:cond delay="0"/>
                                          </p:stCondLst>
                                        </p:cTn>
                                        <p:tgtEl>
                                          <p:spTgt spid="4102">
                                            <p:txEl>
                                              <p:pRg st="7" end="7"/>
                                            </p:txEl>
                                          </p:spTgt>
                                        </p:tgtEl>
                                        <p:attrNameLst>
                                          <p:attrName>style.visibility</p:attrName>
                                        </p:attrNameLst>
                                      </p:cBhvr>
                                      <p:to>
                                        <p:strVal val="visible"/>
                                      </p:to>
                                    </p:set>
                                    <p:anim calcmode="lin" valueType="num">
                                      <p:cBhvr>
                                        <p:cTn id="103" dur="1000" fill="hold"/>
                                        <p:tgtEl>
                                          <p:spTgt spid="4102">
                                            <p:txEl>
                                              <p:pRg st="7" end="7"/>
                                            </p:txEl>
                                          </p:spTgt>
                                        </p:tgtEl>
                                        <p:attrNameLst>
                                          <p:attrName>ppt_x</p:attrName>
                                        </p:attrNameLst>
                                      </p:cBhvr>
                                      <p:tavLst>
                                        <p:tav tm="0">
                                          <p:val>
                                            <p:strVal val="#ppt_x-.2"/>
                                          </p:val>
                                        </p:tav>
                                        <p:tav tm="100000">
                                          <p:val>
                                            <p:strVal val="#ppt_x"/>
                                          </p:val>
                                        </p:tav>
                                      </p:tavLst>
                                    </p:anim>
                                    <p:anim calcmode="lin" valueType="num">
                                      <p:cBhvr>
                                        <p:cTn id="104" dur="1000" fill="hold"/>
                                        <p:tgtEl>
                                          <p:spTgt spid="4102">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105" dur="1000"/>
                                        <p:tgtEl>
                                          <p:spTgt spid="4102">
                                            <p:txEl>
                                              <p:pRg st="7" end="7"/>
                                            </p:txEl>
                                          </p:spTgt>
                                        </p:tgtEl>
                                      </p:cBhvr>
                                    </p:animEffect>
                                  </p:childTnLst>
                                </p:cTn>
                              </p:par>
                            </p:childTnLst>
                          </p:cTn>
                        </p:par>
                        <p:par>
                          <p:cTn id="106" fill="hold" nodeType="afterGroup">
                            <p:stCondLst>
                              <p:cond delay="17000"/>
                            </p:stCondLst>
                            <p:childTnLst>
                              <p:par>
                                <p:cTn id="107" presetID="29" presetClass="entr" presetSubtype="0" fill="hold" nodeType="afterEffect">
                                  <p:stCondLst>
                                    <p:cond delay="0"/>
                                  </p:stCondLst>
                                  <p:childTnLst>
                                    <p:set>
                                      <p:cBhvr>
                                        <p:cTn id="108" dur="1" fill="hold">
                                          <p:stCondLst>
                                            <p:cond delay="0"/>
                                          </p:stCondLst>
                                        </p:cTn>
                                        <p:tgtEl>
                                          <p:spTgt spid="4104">
                                            <p:txEl>
                                              <p:pRg st="0" end="0"/>
                                            </p:txEl>
                                          </p:spTgt>
                                        </p:tgtEl>
                                        <p:attrNameLst>
                                          <p:attrName>style.visibility</p:attrName>
                                        </p:attrNameLst>
                                      </p:cBhvr>
                                      <p:to>
                                        <p:strVal val="visible"/>
                                      </p:to>
                                    </p:set>
                                    <p:anim calcmode="lin" valueType="num">
                                      <p:cBhvr>
                                        <p:cTn id="109" dur="1000" fill="hold"/>
                                        <p:tgtEl>
                                          <p:spTgt spid="4104">
                                            <p:txEl>
                                              <p:pRg st="0" end="0"/>
                                            </p:txEl>
                                          </p:spTgt>
                                        </p:tgtEl>
                                        <p:attrNameLst>
                                          <p:attrName>ppt_x</p:attrName>
                                        </p:attrNameLst>
                                      </p:cBhvr>
                                      <p:tavLst>
                                        <p:tav tm="0">
                                          <p:val>
                                            <p:strVal val="#ppt_x-.2"/>
                                          </p:val>
                                        </p:tav>
                                        <p:tav tm="100000">
                                          <p:val>
                                            <p:strVal val="#ppt_x"/>
                                          </p:val>
                                        </p:tav>
                                      </p:tavLst>
                                    </p:anim>
                                    <p:anim calcmode="lin" valueType="num">
                                      <p:cBhvr>
                                        <p:cTn id="110" dur="1000" fill="hold"/>
                                        <p:tgtEl>
                                          <p:spTgt spid="410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11" dur="1000"/>
                                        <p:tgtEl>
                                          <p:spTgt spid="4104">
                                            <p:txEl>
                                              <p:pRg st="0" end="0"/>
                                            </p:txEl>
                                          </p:spTgt>
                                        </p:tgtEl>
                                      </p:cBhvr>
                                    </p:animEffect>
                                  </p:childTnLst>
                                </p:cTn>
                              </p:par>
                            </p:childTnLst>
                          </p:cTn>
                        </p:par>
                        <p:par>
                          <p:cTn id="112" fill="hold" nodeType="afterGroup">
                            <p:stCondLst>
                              <p:cond delay="18000"/>
                            </p:stCondLst>
                            <p:childTnLst>
                              <p:par>
                                <p:cTn id="113" presetID="29" presetClass="entr" presetSubtype="0" fill="hold" nodeType="afterEffect">
                                  <p:stCondLst>
                                    <p:cond delay="0"/>
                                  </p:stCondLst>
                                  <p:childTnLst>
                                    <p:set>
                                      <p:cBhvr>
                                        <p:cTn id="114" dur="1" fill="hold">
                                          <p:stCondLst>
                                            <p:cond delay="0"/>
                                          </p:stCondLst>
                                        </p:cTn>
                                        <p:tgtEl>
                                          <p:spTgt spid="4104">
                                            <p:txEl>
                                              <p:pRg st="1" end="1"/>
                                            </p:txEl>
                                          </p:spTgt>
                                        </p:tgtEl>
                                        <p:attrNameLst>
                                          <p:attrName>style.visibility</p:attrName>
                                        </p:attrNameLst>
                                      </p:cBhvr>
                                      <p:to>
                                        <p:strVal val="visible"/>
                                      </p:to>
                                    </p:set>
                                    <p:anim calcmode="lin" valueType="num">
                                      <p:cBhvr>
                                        <p:cTn id="115" dur="1000" fill="hold"/>
                                        <p:tgtEl>
                                          <p:spTgt spid="4104">
                                            <p:txEl>
                                              <p:pRg st="1" end="1"/>
                                            </p:txEl>
                                          </p:spTgt>
                                        </p:tgtEl>
                                        <p:attrNameLst>
                                          <p:attrName>ppt_x</p:attrName>
                                        </p:attrNameLst>
                                      </p:cBhvr>
                                      <p:tavLst>
                                        <p:tav tm="0">
                                          <p:val>
                                            <p:strVal val="#ppt_x-.2"/>
                                          </p:val>
                                        </p:tav>
                                        <p:tav tm="100000">
                                          <p:val>
                                            <p:strVal val="#ppt_x"/>
                                          </p:val>
                                        </p:tav>
                                      </p:tavLst>
                                    </p:anim>
                                    <p:anim calcmode="lin" valueType="num">
                                      <p:cBhvr>
                                        <p:cTn id="116" dur="1000" fill="hold"/>
                                        <p:tgtEl>
                                          <p:spTgt spid="410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17" dur="1000"/>
                                        <p:tgtEl>
                                          <p:spTgt spid="4104">
                                            <p:txEl>
                                              <p:pRg st="1" end="1"/>
                                            </p:txEl>
                                          </p:spTgt>
                                        </p:tgtEl>
                                      </p:cBhvr>
                                    </p:animEffect>
                                  </p:childTnLst>
                                </p:cTn>
                              </p:par>
                            </p:childTnLst>
                          </p:cTn>
                        </p:par>
                        <p:par>
                          <p:cTn id="118" fill="hold" nodeType="afterGroup">
                            <p:stCondLst>
                              <p:cond delay="19000"/>
                            </p:stCondLst>
                            <p:childTnLst>
                              <p:par>
                                <p:cTn id="119" presetID="29" presetClass="entr" presetSubtype="0" fill="hold" nodeType="afterEffect">
                                  <p:stCondLst>
                                    <p:cond delay="0"/>
                                  </p:stCondLst>
                                  <p:childTnLst>
                                    <p:set>
                                      <p:cBhvr>
                                        <p:cTn id="120" dur="1" fill="hold">
                                          <p:stCondLst>
                                            <p:cond delay="0"/>
                                          </p:stCondLst>
                                        </p:cTn>
                                        <p:tgtEl>
                                          <p:spTgt spid="4104">
                                            <p:txEl>
                                              <p:pRg st="2" end="2"/>
                                            </p:txEl>
                                          </p:spTgt>
                                        </p:tgtEl>
                                        <p:attrNameLst>
                                          <p:attrName>style.visibility</p:attrName>
                                        </p:attrNameLst>
                                      </p:cBhvr>
                                      <p:to>
                                        <p:strVal val="visible"/>
                                      </p:to>
                                    </p:set>
                                    <p:anim calcmode="lin" valueType="num">
                                      <p:cBhvr>
                                        <p:cTn id="121" dur="1000" fill="hold"/>
                                        <p:tgtEl>
                                          <p:spTgt spid="4104">
                                            <p:txEl>
                                              <p:pRg st="2" end="2"/>
                                            </p:txEl>
                                          </p:spTgt>
                                        </p:tgtEl>
                                        <p:attrNameLst>
                                          <p:attrName>ppt_x</p:attrName>
                                        </p:attrNameLst>
                                      </p:cBhvr>
                                      <p:tavLst>
                                        <p:tav tm="0">
                                          <p:val>
                                            <p:strVal val="#ppt_x-.2"/>
                                          </p:val>
                                        </p:tav>
                                        <p:tav tm="100000">
                                          <p:val>
                                            <p:strVal val="#ppt_x"/>
                                          </p:val>
                                        </p:tav>
                                      </p:tavLst>
                                    </p:anim>
                                    <p:anim calcmode="lin" valueType="num">
                                      <p:cBhvr>
                                        <p:cTn id="122" dur="1000" fill="hold"/>
                                        <p:tgtEl>
                                          <p:spTgt spid="410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23" dur="1000"/>
                                        <p:tgtEl>
                                          <p:spTgt spid="410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611188" y="1073150"/>
            <a:ext cx="7780337"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a:t>  Последовательность чисел 1; 2; 4; 8; 16;…</a:t>
            </a:r>
          </a:p>
          <a:p>
            <a:pPr eaLnBrk="1" hangingPunct="1"/>
            <a:r>
              <a:rPr lang="ru-RU" sz="2400"/>
              <a:t>представляет собой </a:t>
            </a:r>
            <a:r>
              <a:rPr lang="ru-RU" sz="2400">
                <a:solidFill>
                  <a:srgbClr val="CC0000"/>
                </a:solidFill>
              </a:rPr>
              <a:t>геометрическую прогрессию</a:t>
            </a:r>
            <a:r>
              <a:rPr lang="ru-RU" sz="2400"/>
              <a:t>, </a:t>
            </a:r>
          </a:p>
          <a:p>
            <a:pPr eaLnBrk="1" hangingPunct="1"/>
            <a:r>
              <a:rPr lang="ru-RU" sz="2400"/>
              <a:t>у которой </a:t>
            </a:r>
            <a:r>
              <a:rPr lang="en-US" sz="2400"/>
              <a:t>b</a:t>
            </a:r>
            <a:r>
              <a:rPr lang="ru-RU" sz="2400" baseline="-25000"/>
              <a:t>1</a:t>
            </a:r>
            <a:r>
              <a:rPr lang="ru-RU" sz="2400"/>
              <a:t>=1, </a:t>
            </a:r>
            <a:r>
              <a:rPr lang="en-US" sz="2400"/>
              <a:t>q</a:t>
            </a:r>
            <a:r>
              <a:rPr lang="ru-RU" sz="2400"/>
              <a:t>=2.</a:t>
            </a:r>
          </a:p>
          <a:p>
            <a:pPr eaLnBrk="1" hangingPunct="1"/>
            <a:endParaRPr lang="ru-RU" sz="2400"/>
          </a:p>
          <a:p>
            <a:pPr eaLnBrk="1" hangingPunct="1"/>
            <a:r>
              <a:rPr lang="ru-RU" sz="2400"/>
              <a:t>  Следовательно, необходимо найти сумму первых</a:t>
            </a:r>
          </a:p>
          <a:p>
            <a:pPr eaLnBrk="1" hangingPunct="1"/>
            <a:r>
              <a:rPr lang="ru-RU" sz="2400"/>
              <a:t> 30 членов данной геометрической прогрессии.</a:t>
            </a:r>
          </a:p>
          <a:p>
            <a:pPr eaLnBrk="1" hangingPunct="1"/>
            <a:endParaRPr lang="ru-RU" sz="2400"/>
          </a:p>
        </p:txBody>
      </p:sp>
      <p:sp>
        <p:nvSpPr>
          <p:cNvPr id="16387" name="Text Box 5"/>
          <p:cNvSpPr txBox="1">
            <a:spLocks noChangeArrowheads="1"/>
          </p:cNvSpPr>
          <p:nvPr/>
        </p:nvSpPr>
        <p:spPr bwMode="auto">
          <a:xfrm>
            <a:off x="3348038" y="284163"/>
            <a:ext cx="17351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a:solidFill>
                  <a:srgbClr val="CC0000"/>
                </a:solidFill>
              </a:rPr>
              <a:t>Вывод</a:t>
            </a:r>
          </a:p>
        </p:txBody>
      </p:sp>
      <p:pic>
        <p:nvPicPr>
          <p:cNvPr id="5130" name="Picture 10" descr="j02321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4213" y="4437063"/>
            <a:ext cx="2068512" cy="212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1" name="AutoShape 11"/>
          <p:cNvSpPr>
            <a:spLocks noChangeArrowheads="1"/>
          </p:cNvSpPr>
          <p:nvPr/>
        </p:nvSpPr>
        <p:spPr bwMode="auto">
          <a:xfrm>
            <a:off x="2411413" y="3429000"/>
            <a:ext cx="4464050" cy="719138"/>
          </a:xfrm>
          <a:prstGeom prst="wedgeRoundRectCallout">
            <a:avLst>
              <a:gd name="adj1" fmla="val -57005"/>
              <a:gd name="adj2" fmla="val 123069"/>
              <a:gd name="adj3" fmla="val 16667"/>
            </a:avLst>
          </a:prstGeom>
          <a:solidFill>
            <a:schemeClr val="accent1"/>
          </a:solidFill>
          <a:ln w="9525">
            <a:solidFill>
              <a:schemeClr val="tx1"/>
            </a:solidFill>
            <a:miter lim="800000"/>
            <a:headEnd/>
            <a:tailEnd/>
          </a:ln>
        </p:spPr>
        <p:txBody>
          <a:bodyPr/>
          <a:lstStyle/>
          <a:p>
            <a:pPr algn="ctr"/>
            <a:r>
              <a:rPr lang="ru-RU" sz="3200" dirty="0"/>
              <a:t>каким образом???</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130"/>
                                        </p:tgtEl>
                                        <p:attrNameLst>
                                          <p:attrName>style.visibility</p:attrName>
                                        </p:attrNameLst>
                                      </p:cBhvr>
                                      <p:to>
                                        <p:strVal val="visible"/>
                                      </p:to>
                                    </p:set>
                                    <p:animEffect transition="in" filter="fade">
                                      <p:cBhvr>
                                        <p:cTn id="7" dur="1000"/>
                                        <p:tgtEl>
                                          <p:spTgt spid="5130"/>
                                        </p:tgtEl>
                                      </p:cBhvr>
                                    </p:animEffect>
                                  </p:childTnLst>
                                </p:cTn>
                              </p:par>
                            </p:childTnLst>
                          </p:cTn>
                        </p:par>
                        <p:par>
                          <p:cTn id="8" fill="hold" nodeType="afterGroup">
                            <p:stCondLst>
                              <p:cond delay="1000"/>
                            </p:stCondLst>
                            <p:childTnLst>
                              <p:par>
                                <p:cTn id="9" presetID="53" presetClass="entr" presetSubtype="0" fill="hold" grpId="0" nodeType="afterEffect">
                                  <p:stCondLst>
                                    <p:cond delay="0"/>
                                  </p:stCondLst>
                                  <p:childTnLst>
                                    <p:set>
                                      <p:cBhvr>
                                        <p:cTn id="10" dur="1" fill="hold">
                                          <p:stCondLst>
                                            <p:cond delay="0"/>
                                          </p:stCondLst>
                                        </p:cTn>
                                        <p:tgtEl>
                                          <p:spTgt spid="5131"/>
                                        </p:tgtEl>
                                        <p:attrNameLst>
                                          <p:attrName>style.visibility</p:attrName>
                                        </p:attrNameLst>
                                      </p:cBhvr>
                                      <p:to>
                                        <p:strVal val="visible"/>
                                      </p:to>
                                    </p:set>
                                    <p:anim calcmode="lin" valueType="num">
                                      <p:cBhvr>
                                        <p:cTn id="11" dur="1000" fill="hold"/>
                                        <p:tgtEl>
                                          <p:spTgt spid="5131"/>
                                        </p:tgtEl>
                                        <p:attrNameLst>
                                          <p:attrName>ppt_w</p:attrName>
                                        </p:attrNameLst>
                                      </p:cBhvr>
                                      <p:tavLst>
                                        <p:tav tm="0">
                                          <p:val>
                                            <p:fltVal val="0"/>
                                          </p:val>
                                        </p:tav>
                                        <p:tav tm="100000">
                                          <p:val>
                                            <p:strVal val="#ppt_w"/>
                                          </p:val>
                                        </p:tav>
                                      </p:tavLst>
                                    </p:anim>
                                    <p:anim calcmode="lin" valueType="num">
                                      <p:cBhvr>
                                        <p:cTn id="12" dur="1000" fill="hold"/>
                                        <p:tgtEl>
                                          <p:spTgt spid="5131"/>
                                        </p:tgtEl>
                                        <p:attrNameLst>
                                          <p:attrName>ppt_h</p:attrName>
                                        </p:attrNameLst>
                                      </p:cBhvr>
                                      <p:tavLst>
                                        <p:tav tm="0">
                                          <p:val>
                                            <p:fltVal val="0"/>
                                          </p:val>
                                        </p:tav>
                                        <p:tav tm="100000">
                                          <p:val>
                                            <p:strVal val="#ppt_h"/>
                                          </p:val>
                                        </p:tav>
                                      </p:tavLst>
                                    </p:anim>
                                    <p:animEffect transition="in" filter="fade">
                                      <p:cBhvr>
                                        <p:cTn id="13" dur="1000"/>
                                        <p:tgtEl>
                                          <p:spTgt spid="5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05754" y="1124744"/>
            <a:ext cx="6106672" cy="3416320"/>
          </a:xfrm>
          <a:prstGeom prst="rect">
            <a:avLst/>
          </a:prstGeom>
          <a:noFill/>
          <a:scene3d>
            <a:camera prst="orthographicFront"/>
            <a:lightRig rig="flat" dir="tl">
              <a:rot lat="0" lon="0" rev="6600000"/>
            </a:lightRig>
          </a:scene3d>
          <a:sp3d extrusionH="76200">
            <a:extrusionClr>
              <a:srgbClr val="CC0000"/>
            </a:extrusionClr>
          </a:sp3d>
        </p:spPr>
        <p:txBody>
          <a:bodyPr wrap="none">
            <a:spAutoFit/>
            <a:sp3d extrusionH="25400" contourW="8890">
              <a:bevelT w="38100" h="31750"/>
              <a:contourClr>
                <a:schemeClr val="accent2">
                  <a:shade val="75000"/>
                </a:schemeClr>
              </a:contourClr>
            </a:sp3d>
          </a:bodyPr>
          <a:lstStyle/>
          <a:p>
            <a:pPr algn="ctr">
              <a:defRPr/>
            </a:pPr>
            <a:r>
              <a:rPr lang="ru-RU" sz="5400" b="1" dirty="0">
                <a:ln w="11430"/>
                <a:solidFill>
                  <a:srgbClr val="C00000"/>
                </a:solidFill>
                <a:effectLst>
                  <a:outerShdw blurRad="50800" dist="39000" dir="5460000" algn="tl">
                    <a:srgbClr val="000000">
                      <a:alpha val="38000"/>
                    </a:srgbClr>
                  </a:outerShdw>
                </a:effectLst>
              </a:rPr>
              <a:t>Формула суммы </a:t>
            </a:r>
          </a:p>
          <a:p>
            <a:pPr algn="ctr">
              <a:defRPr/>
            </a:pPr>
            <a:r>
              <a:rPr lang="en-US" sz="5400" b="1" dirty="0">
                <a:ln w="11430"/>
                <a:solidFill>
                  <a:srgbClr val="C00000"/>
                </a:solidFill>
                <a:effectLst>
                  <a:outerShdw blurRad="50800" dist="39000" dir="5460000" algn="tl">
                    <a:srgbClr val="000000">
                      <a:alpha val="38000"/>
                    </a:srgbClr>
                  </a:outerShdw>
                </a:effectLst>
              </a:rPr>
              <a:t>n</a:t>
            </a:r>
            <a:r>
              <a:rPr lang="ru-RU" sz="5400" b="1" dirty="0">
                <a:ln w="11430"/>
                <a:solidFill>
                  <a:srgbClr val="C00000"/>
                </a:solidFill>
                <a:effectLst>
                  <a:outerShdw blurRad="50800" dist="39000" dir="5460000" algn="tl">
                    <a:srgbClr val="000000">
                      <a:alpha val="38000"/>
                    </a:srgbClr>
                  </a:outerShdw>
                </a:effectLst>
              </a:rPr>
              <a:t> первых членов</a:t>
            </a:r>
          </a:p>
          <a:p>
            <a:pPr algn="ctr">
              <a:defRPr/>
            </a:pPr>
            <a:r>
              <a:rPr lang="ru-RU" sz="5400" b="1" dirty="0">
                <a:ln w="11430"/>
                <a:solidFill>
                  <a:srgbClr val="C00000"/>
                </a:solidFill>
                <a:effectLst>
                  <a:outerShdw blurRad="50800" dist="39000" dir="5460000" algn="tl">
                    <a:srgbClr val="000000">
                      <a:alpha val="38000"/>
                    </a:srgbClr>
                  </a:outerShdw>
                </a:effectLst>
              </a:rPr>
              <a:t>геометрической </a:t>
            </a:r>
          </a:p>
          <a:p>
            <a:pPr algn="ctr">
              <a:defRPr/>
            </a:pPr>
            <a:r>
              <a:rPr lang="ru-RU" sz="5400" b="1" dirty="0">
                <a:ln w="11430"/>
                <a:solidFill>
                  <a:srgbClr val="C00000"/>
                </a:solidFill>
                <a:effectLst>
                  <a:outerShdw blurRad="50800" dist="39000" dir="5460000" algn="tl">
                    <a:srgbClr val="000000">
                      <a:alpha val="38000"/>
                    </a:srgbClr>
                  </a:outerShdw>
                </a:effectLst>
              </a:rPr>
              <a:t>прогрессии</a:t>
            </a:r>
          </a:p>
        </p:txBody>
      </p:sp>
    </p:spTree>
    <p:extLst>
      <p:ext uri="{BB962C8B-B14F-4D97-AF65-F5344CB8AC3E}">
        <p14:creationId xmlns:p14="http://schemas.microsoft.com/office/powerpoint/2010/main" val="815067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Задача – легенда о шахматах</a:t>
            </a:r>
            <a:endParaRPr lang="ru-RU" dirty="0"/>
          </a:p>
        </p:txBody>
      </p:sp>
    </p:spTree>
    <p:extLst>
      <p:ext uri="{BB962C8B-B14F-4D97-AF65-F5344CB8AC3E}">
        <p14:creationId xmlns:p14="http://schemas.microsoft.com/office/powerpoint/2010/main" val="2949273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smtClean="0">
                <a:solidFill>
                  <a:srgbClr val="C00000"/>
                </a:solidFill>
              </a:rPr>
              <a:t>Сумму, которую получит мудрец</a:t>
            </a:r>
            <a:endParaRPr lang="ru-RU" sz="4000" dirty="0">
              <a:solidFill>
                <a:srgbClr val="C00000"/>
              </a:solidFill>
            </a:endParaRPr>
          </a:p>
        </p:txBody>
      </p:sp>
    </p:spTree>
    <p:extLst>
      <p:ext uri="{BB962C8B-B14F-4D97-AF65-F5344CB8AC3E}">
        <p14:creationId xmlns:p14="http://schemas.microsoft.com/office/powerpoint/2010/main" val="2456446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1600200" y="15049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a:p>
        </p:txBody>
      </p:sp>
      <p:sp>
        <p:nvSpPr>
          <p:cNvPr id="3075" name="Text Box 5"/>
          <p:cNvSpPr txBox="1">
            <a:spLocks noChangeArrowheads="1"/>
          </p:cNvSpPr>
          <p:nvPr/>
        </p:nvSpPr>
        <p:spPr bwMode="auto">
          <a:xfrm>
            <a:off x="0" y="974338"/>
            <a:ext cx="9189888"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400" b="1" dirty="0">
                <a:solidFill>
                  <a:srgbClr val="C00000"/>
                </a:solidFill>
              </a:rPr>
              <a:t> </a:t>
            </a:r>
          </a:p>
          <a:p>
            <a:pPr eaLnBrk="1" hangingPunct="1"/>
            <a:r>
              <a:rPr lang="ru-RU" sz="4400" b="1" dirty="0">
                <a:solidFill>
                  <a:srgbClr val="C00000"/>
                </a:solidFill>
              </a:rPr>
              <a:t> </a:t>
            </a:r>
            <a:r>
              <a:rPr lang="ru-RU" sz="4400" b="1" dirty="0" smtClean="0">
                <a:solidFill>
                  <a:srgbClr val="C00000"/>
                </a:solidFill>
              </a:rPr>
              <a:t>Прогрессия – движение вперед</a:t>
            </a:r>
            <a:endParaRPr lang="ru-RU" sz="4400" b="1" dirty="0">
              <a:solidFill>
                <a:srgbClr val="C00000"/>
              </a:solidFill>
            </a:endParaRPr>
          </a:p>
        </p:txBody>
      </p:sp>
      <p:pic>
        <p:nvPicPr>
          <p:cNvPr id="3076" name="Picture 7" descr="j023783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825" y="3402013"/>
            <a:ext cx="3346450" cy="345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539750" y="260350"/>
            <a:ext cx="42370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a:solidFill>
                  <a:srgbClr val="CC0000"/>
                </a:solidFill>
              </a:rPr>
              <a:t>Сравним доходы</a:t>
            </a:r>
          </a:p>
        </p:txBody>
      </p:sp>
      <p:sp>
        <p:nvSpPr>
          <p:cNvPr id="11269" name="Text Box 5"/>
          <p:cNvSpPr txBox="1">
            <a:spLocks noChangeArrowheads="1"/>
          </p:cNvSpPr>
          <p:nvPr/>
        </p:nvSpPr>
        <p:spPr bwMode="auto">
          <a:xfrm>
            <a:off x="2195513" y="1916113"/>
            <a:ext cx="408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a:t>купец получил 3000000 руб</a:t>
            </a:r>
          </a:p>
        </p:txBody>
      </p:sp>
      <p:sp>
        <p:nvSpPr>
          <p:cNvPr id="11270" name="Text Box 6"/>
          <p:cNvSpPr txBox="1">
            <a:spLocks noChangeArrowheads="1"/>
          </p:cNvSpPr>
          <p:nvPr/>
        </p:nvSpPr>
        <p:spPr bwMode="auto">
          <a:xfrm>
            <a:off x="2773279" y="4365625"/>
            <a:ext cx="446301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dirty="0" smtClean="0"/>
              <a:t>мудрец </a:t>
            </a:r>
            <a:r>
              <a:rPr lang="ru-RU" sz="2400" dirty="0"/>
              <a:t>- 10737418 </a:t>
            </a:r>
            <a:r>
              <a:rPr lang="ru-RU" sz="2400" dirty="0" err="1"/>
              <a:t>руб</a:t>
            </a:r>
            <a:r>
              <a:rPr lang="ru-RU" sz="2400" dirty="0"/>
              <a:t> 23 коп</a:t>
            </a:r>
          </a:p>
        </p:txBody>
      </p:sp>
      <p:sp>
        <p:nvSpPr>
          <p:cNvPr id="11271" name="Text Box 7"/>
          <p:cNvSpPr txBox="1">
            <a:spLocks noChangeArrowheads="1"/>
          </p:cNvSpPr>
          <p:nvPr/>
        </p:nvSpPr>
        <p:spPr bwMode="auto">
          <a:xfrm>
            <a:off x="900113" y="5445125"/>
            <a:ext cx="6535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a:t>разница составляет</a:t>
            </a:r>
            <a:r>
              <a:rPr lang="ru-RU" sz="2400" b="1"/>
              <a:t> 7737418 РУБ 23 КОП !!!</a:t>
            </a:r>
          </a:p>
        </p:txBody>
      </p:sp>
      <p:pic>
        <p:nvPicPr>
          <p:cNvPr id="11272" name="Picture 8" descr="kupe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908050"/>
            <a:ext cx="238125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4" name="Text Box 10"/>
          <p:cNvSpPr txBox="1">
            <a:spLocks noChangeArrowheads="1"/>
          </p:cNvSpPr>
          <p:nvPr/>
        </p:nvSpPr>
        <p:spPr bwMode="auto">
          <a:xfrm>
            <a:off x="2268538" y="6165850"/>
            <a:ext cx="4792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b="1">
                <a:solidFill>
                  <a:srgbClr val="CC0000"/>
                </a:solidFill>
              </a:rPr>
              <a:t>Так кому выгодна эта сделка?</a:t>
            </a:r>
          </a:p>
        </p:txBody>
      </p:sp>
      <p:pic>
        <p:nvPicPr>
          <p:cNvPr id="10" name="Picture 2" descr="C:\Users\Acer\Downloads\x_91305ff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2832393"/>
            <a:ext cx="2592288" cy="218456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strips(downRight)">
                                      <p:cBhvr>
                                        <p:cTn id="7" dur="2000"/>
                                        <p:tgtEl>
                                          <p:spTgt spid="11269"/>
                                        </p:tgtEl>
                                      </p:cBhvr>
                                    </p:animEffect>
                                  </p:childTnLst>
                                </p:cTn>
                              </p:par>
                              <p:par>
                                <p:cTn id="8" presetID="10" presetClass="entr" presetSubtype="0" fill="hold" nodeType="withEffect">
                                  <p:stCondLst>
                                    <p:cond delay="0"/>
                                  </p:stCondLst>
                                  <p:childTnLst>
                                    <p:set>
                                      <p:cBhvr>
                                        <p:cTn id="9" dur="1" fill="hold">
                                          <p:stCondLst>
                                            <p:cond delay="0"/>
                                          </p:stCondLst>
                                        </p:cTn>
                                        <p:tgtEl>
                                          <p:spTgt spid="11272"/>
                                        </p:tgtEl>
                                        <p:attrNameLst>
                                          <p:attrName>style.visibility</p:attrName>
                                        </p:attrNameLst>
                                      </p:cBhvr>
                                      <p:to>
                                        <p:strVal val="visible"/>
                                      </p:to>
                                    </p:set>
                                    <p:animEffect transition="in" filter="fade">
                                      <p:cBhvr>
                                        <p:cTn id="10" dur="1000"/>
                                        <p:tgtEl>
                                          <p:spTgt spid="11272"/>
                                        </p:tgtEl>
                                      </p:cBhvr>
                                    </p:animEffect>
                                  </p:childTnLst>
                                </p:cTn>
                              </p:par>
                            </p:childTnLst>
                          </p:cTn>
                        </p:par>
                        <p:par>
                          <p:cTn id="11" fill="hold" nodeType="afterGroup">
                            <p:stCondLst>
                              <p:cond delay="2000"/>
                            </p:stCondLst>
                            <p:childTnLst>
                              <p:par>
                                <p:cTn id="12" presetID="18" presetClass="entr" presetSubtype="12" fill="hold" grpId="0" nodeType="afterEffect">
                                  <p:stCondLst>
                                    <p:cond delay="0"/>
                                  </p:stCondLst>
                                  <p:childTnLst>
                                    <p:set>
                                      <p:cBhvr>
                                        <p:cTn id="13" dur="1" fill="hold">
                                          <p:stCondLst>
                                            <p:cond delay="0"/>
                                          </p:stCondLst>
                                        </p:cTn>
                                        <p:tgtEl>
                                          <p:spTgt spid="11270"/>
                                        </p:tgtEl>
                                        <p:attrNameLst>
                                          <p:attrName>style.visibility</p:attrName>
                                        </p:attrNameLst>
                                      </p:cBhvr>
                                      <p:to>
                                        <p:strVal val="visible"/>
                                      </p:to>
                                    </p:set>
                                    <p:animEffect transition="in" filter="strips(downLeft)">
                                      <p:cBhvr>
                                        <p:cTn id="14" dur="2000"/>
                                        <p:tgtEl>
                                          <p:spTgt spid="11270"/>
                                        </p:tgtEl>
                                      </p:cBhvr>
                                    </p:animEffect>
                                  </p:childTnLst>
                                </p:cTn>
                              </p:par>
                            </p:childTnLst>
                          </p:cTn>
                        </p:par>
                        <p:par>
                          <p:cTn id="15" fill="hold" nodeType="afterGroup">
                            <p:stCondLst>
                              <p:cond delay="4000"/>
                            </p:stCondLst>
                            <p:childTnLst>
                              <p:par>
                                <p:cTn id="16" presetID="18" presetClass="entr" presetSubtype="6" fill="hold" grpId="0" nodeType="afterEffect">
                                  <p:stCondLst>
                                    <p:cond delay="0"/>
                                  </p:stCondLst>
                                  <p:childTnLst>
                                    <p:set>
                                      <p:cBhvr>
                                        <p:cTn id="17" dur="1" fill="hold">
                                          <p:stCondLst>
                                            <p:cond delay="0"/>
                                          </p:stCondLst>
                                        </p:cTn>
                                        <p:tgtEl>
                                          <p:spTgt spid="11271"/>
                                        </p:tgtEl>
                                        <p:attrNameLst>
                                          <p:attrName>style.visibility</p:attrName>
                                        </p:attrNameLst>
                                      </p:cBhvr>
                                      <p:to>
                                        <p:strVal val="visible"/>
                                      </p:to>
                                    </p:set>
                                    <p:animEffect transition="in" filter="strips(downRight)">
                                      <p:cBhvr>
                                        <p:cTn id="18" dur="3000"/>
                                        <p:tgtEl>
                                          <p:spTgt spid="11271"/>
                                        </p:tgtEl>
                                      </p:cBhvr>
                                    </p:animEffect>
                                  </p:childTnLst>
                                </p:cTn>
                              </p:par>
                            </p:childTnLst>
                          </p:cTn>
                        </p:par>
                        <p:par>
                          <p:cTn id="19" fill="hold" nodeType="afterGroup">
                            <p:stCondLst>
                              <p:cond delay="7000"/>
                            </p:stCondLst>
                            <p:childTnLst>
                              <p:par>
                                <p:cTn id="20" presetID="10" presetClass="entr" presetSubtype="0" fill="hold" grpId="0" nodeType="afterEffect">
                                  <p:stCondLst>
                                    <p:cond delay="0"/>
                                  </p:stCondLst>
                                  <p:childTnLst>
                                    <p:set>
                                      <p:cBhvr>
                                        <p:cTn id="21" dur="1" fill="hold">
                                          <p:stCondLst>
                                            <p:cond delay="0"/>
                                          </p:stCondLst>
                                        </p:cTn>
                                        <p:tgtEl>
                                          <p:spTgt spid="11274"/>
                                        </p:tgtEl>
                                        <p:attrNameLst>
                                          <p:attrName>style.visibility</p:attrName>
                                        </p:attrNameLst>
                                      </p:cBhvr>
                                      <p:to>
                                        <p:strVal val="visible"/>
                                      </p:to>
                                    </p:set>
                                    <p:animEffect transition="in" filter="fade">
                                      <p:cBhvr>
                                        <p:cTn id="22" dur="2000"/>
                                        <p:tgtEl>
                                          <p:spTgt spid="11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P spid="11270" grpId="0"/>
      <p:bldP spid="11271" grpId="0"/>
      <p:bldP spid="112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0" y="0"/>
            <a:ext cx="941705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1000" dirty="0">
                <a:solidFill>
                  <a:srgbClr val="CC0000"/>
                </a:solidFill>
              </a:rPr>
              <a:t>                                                                                                                       </a:t>
            </a:r>
          </a:p>
          <a:p>
            <a:pPr algn="ctr" eaLnBrk="1" hangingPunct="1"/>
            <a:r>
              <a:rPr lang="ru-RU" sz="3600" dirty="0">
                <a:solidFill>
                  <a:srgbClr val="CC0000"/>
                </a:solidFill>
              </a:rPr>
              <a:t>Выведем формулу для</a:t>
            </a:r>
          </a:p>
          <a:p>
            <a:pPr algn="ctr" eaLnBrk="1" hangingPunct="1"/>
            <a:r>
              <a:rPr lang="ru-RU" sz="3600" dirty="0">
                <a:solidFill>
                  <a:srgbClr val="CC0000"/>
                </a:solidFill>
              </a:rPr>
              <a:t> </a:t>
            </a:r>
            <a:r>
              <a:rPr lang="ru-RU" sz="1000" dirty="0">
                <a:solidFill>
                  <a:srgbClr val="CC0000"/>
                </a:solidFill>
              </a:rPr>
              <a:t> </a:t>
            </a:r>
            <a:r>
              <a:rPr lang="ru-RU" sz="3600" dirty="0">
                <a:solidFill>
                  <a:srgbClr val="CC0000"/>
                </a:solidFill>
              </a:rPr>
              <a:t>вычисления этой суммы</a:t>
            </a:r>
            <a:endParaRPr lang="ru-RU" sz="4000" dirty="0">
              <a:solidFill>
                <a:srgbClr val="CC0000"/>
              </a:solidFill>
            </a:endParaRPr>
          </a:p>
          <a:p>
            <a:pPr eaLnBrk="1" hangingPunct="1"/>
            <a:endParaRPr lang="ru-RU" sz="2400" dirty="0"/>
          </a:p>
        </p:txBody>
      </p:sp>
      <mc:AlternateContent xmlns:mc="http://schemas.openxmlformats.org/markup-compatibility/2006" xmlns:a14="http://schemas.microsoft.com/office/drawing/2010/main">
        <mc:Choice Requires="a14">
          <p:sp>
            <p:nvSpPr>
              <p:cNvPr id="6155" name="Text Box 11"/>
              <p:cNvSpPr txBox="1">
                <a:spLocks noChangeArrowheads="1"/>
              </p:cNvSpPr>
              <p:nvPr/>
            </p:nvSpPr>
            <p:spPr bwMode="auto">
              <a:xfrm>
                <a:off x="107504" y="1268413"/>
                <a:ext cx="9036496" cy="59400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000" dirty="0" smtClean="0"/>
                  <a:t>Обозначим </a:t>
                </a:r>
                <a:r>
                  <a:rPr lang="ru-RU" sz="2000" dirty="0"/>
                  <a:t>через </a:t>
                </a:r>
                <a:r>
                  <a:rPr lang="en-US" sz="2000" dirty="0" err="1" smtClean="0"/>
                  <a:t>S</a:t>
                </a:r>
                <a:r>
                  <a:rPr lang="en-US" sz="2000" baseline="-25000" dirty="0" err="1"/>
                  <a:t>n</a:t>
                </a:r>
                <a:r>
                  <a:rPr lang="ru-RU" sz="2000" dirty="0" smtClean="0"/>
                  <a:t> </a:t>
                </a:r>
                <a:r>
                  <a:rPr lang="ru-RU" sz="2000" dirty="0"/>
                  <a:t>сумму </a:t>
                </a:r>
                <a:r>
                  <a:rPr lang="en-US" sz="2000" dirty="0"/>
                  <a:t>n</a:t>
                </a:r>
                <a:r>
                  <a:rPr lang="ru-RU" sz="2000" dirty="0"/>
                  <a:t> первых членов </a:t>
                </a:r>
                <a:r>
                  <a:rPr lang="ru-RU" sz="2000" dirty="0" smtClean="0"/>
                  <a:t>геометрической</a:t>
                </a:r>
                <a:r>
                  <a:rPr lang="en-US" sz="2000" dirty="0" smtClean="0"/>
                  <a:t> </a:t>
                </a:r>
                <a:r>
                  <a:rPr lang="ru-RU" sz="2000" dirty="0" smtClean="0"/>
                  <a:t>прогрессии</a:t>
                </a:r>
                <a:r>
                  <a:rPr lang="ru-RU" sz="2000" dirty="0"/>
                  <a:t>.</a:t>
                </a:r>
                <a:endParaRPr lang="en-US" sz="2000" dirty="0"/>
              </a:p>
              <a:p>
                <a:pPr eaLnBrk="1" hangingPunct="1"/>
                <a:r>
                  <a:rPr lang="en-US" sz="2000" dirty="0" err="1" smtClean="0"/>
                  <a:t>S</a:t>
                </a:r>
                <a:r>
                  <a:rPr lang="en-US" sz="2000" baseline="-25000" dirty="0" err="1"/>
                  <a:t>n</a:t>
                </a:r>
                <a:r>
                  <a:rPr lang="en-US" sz="2000" dirty="0" smtClean="0"/>
                  <a:t>=b</a:t>
                </a:r>
                <a:r>
                  <a:rPr lang="en-US" sz="2000" baseline="-25000" dirty="0" smtClean="0"/>
                  <a:t>1</a:t>
                </a:r>
                <a:r>
                  <a:rPr lang="ru-RU" sz="2000" dirty="0" smtClean="0"/>
                  <a:t>  </a:t>
                </a:r>
                <a:r>
                  <a:rPr lang="en-US" sz="2000" dirty="0"/>
                  <a:t>+</a:t>
                </a:r>
                <a:r>
                  <a:rPr lang="ru-RU" sz="2000" dirty="0"/>
                  <a:t> </a:t>
                </a:r>
                <a:r>
                  <a:rPr lang="en-US" sz="2000" dirty="0"/>
                  <a:t>b</a:t>
                </a:r>
                <a:r>
                  <a:rPr lang="en-US" sz="2000" baseline="-25000" dirty="0"/>
                  <a:t>2</a:t>
                </a:r>
                <a:r>
                  <a:rPr lang="ru-RU" sz="2000" dirty="0"/>
                  <a:t> </a:t>
                </a:r>
                <a:r>
                  <a:rPr lang="en-US" sz="2000" dirty="0"/>
                  <a:t>+</a:t>
                </a:r>
                <a:r>
                  <a:rPr lang="ru-RU" sz="2000" dirty="0"/>
                  <a:t> </a:t>
                </a:r>
                <a:r>
                  <a:rPr lang="en-US" sz="2000" dirty="0"/>
                  <a:t>b</a:t>
                </a:r>
                <a:r>
                  <a:rPr lang="en-US" sz="2000" baseline="-25000" dirty="0"/>
                  <a:t>3</a:t>
                </a:r>
                <a:r>
                  <a:rPr lang="ru-RU" sz="2000" dirty="0"/>
                  <a:t> </a:t>
                </a:r>
                <a:r>
                  <a:rPr lang="en-US" sz="2000" dirty="0" smtClean="0"/>
                  <a:t>+…</a:t>
                </a:r>
                <a:r>
                  <a:rPr lang="ru-RU" sz="2000" dirty="0" smtClean="0"/>
                  <a:t> </a:t>
                </a:r>
                <a:r>
                  <a:rPr lang="en-US" sz="2000" dirty="0"/>
                  <a:t>+</a:t>
                </a:r>
                <a:r>
                  <a:rPr lang="ru-RU" sz="2000" dirty="0"/>
                  <a:t> </a:t>
                </a:r>
                <a:r>
                  <a:rPr lang="en-US" sz="2000" dirty="0"/>
                  <a:t>b</a:t>
                </a:r>
                <a:r>
                  <a:rPr lang="en-US" sz="2000" baseline="-25000" dirty="0"/>
                  <a:t>n-1</a:t>
                </a:r>
                <a:r>
                  <a:rPr lang="ru-RU" sz="2000" dirty="0"/>
                  <a:t> </a:t>
                </a:r>
                <a:r>
                  <a:rPr lang="en-US" sz="2000" dirty="0"/>
                  <a:t>+</a:t>
                </a:r>
                <a:r>
                  <a:rPr lang="ru-RU" sz="2000" dirty="0"/>
                  <a:t> </a:t>
                </a:r>
                <a:r>
                  <a:rPr lang="en-US" sz="2000" dirty="0" err="1" smtClean="0"/>
                  <a:t>b</a:t>
                </a:r>
                <a:r>
                  <a:rPr lang="en-US" sz="2000" baseline="-25000" dirty="0" err="1" smtClean="0"/>
                  <a:t>n</a:t>
                </a:r>
                <a:r>
                  <a:rPr lang="ru-RU" sz="2000" dirty="0"/>
                  <a:t> </a:t>
                </a:r>
                <a:r>
                  <a:rPr lang="ru-RU" sz="2000" dirty="0" smtClean="0"/>
                  <a:t>                                  (</a:t>
                </a:r>
                <a:r>
                  <a:rPr lang="ru-RU" sz="2000" dirty="0"/>
                  <a:t>1)</a:t>
                </a:r>
                <a:endParaRPr lang="ru-RU" sz="2000" baseline="-25000" dirty="0"/>
              </a:p>
              <a:p>
                <a:pPr eaLnBrk="1" hangingPunct="1"/>
                <a:r>
                  <a:rPr lang="ru-RU" sz="2000" dirty="0" smtClean="0"/>
                  <a:t>Умножим обе части этого равенства на </a:t>
                </a:r>
                <a:r>
                  <a:rPr lang="en-US" sz="2000" dirty="0" smtClean="0"/>
                  <a:t>q</a:t>
                </a:r>
                <a:r>
                  <a:rPr lang="ru-RU" sz="2000" dirty="0" smtClean="0"/>
                  <a:t>:</a:t>
                </a:r>
              </a:p>
              <a:p>
                <a:pPr eaLnBrk="1" hangingPunct="1"/>
                <a:r>
                  <a:rPr lang="ru-RU" sz="2000" dirty="0" smtClean="0"/>
                  <a:t> </a:t>
                </a:r>
                <a:r>
                  <a:rPr lang="en-US" sz="2000" dirty="0" err="1"/>
                  <a:t>S</a:t>
                </a:r>
                <a:r>
                  <a:rPr lang="en-US" sz="2000" baseline="-25000" dirty="0" err="1"/>
                  <a:t>n</a:t>
                </a:r>
                <a:r>
                  <a:rPr lang="en-US" sz="2000" dirty="0" err="1"/>
                  <a:t>q</a:t>
                </a:r>
                <a:r>
                  <a:rPr lang="ru-RU" sz="2000" dirty="0"/>
                  <a:t>= </a:t>
                </a:r>
                <a:r>
                  <a:rPr lang="en-US" sz="2000" dirty="0" smtClean="0"/>
                  <a:t>b</a:t>
                </a:r>
                <a:r>
                  <a:rPr lang="ru-RU" sz="2000" baseline="-25000" dirty="0"/>
                  <a:t>1</a:t>
                </a:r>
                <a:r>
                  <a:rPr lang="ru-RU" sz="2000" dirty="0"/>
                  <a:t> </a:t>
                </a:r>
                <a:r>
                  <a:rPr lang="en-US" sz="2000" dirty="0"/>
                  <a:t>q</a:t>
                </a:r>
                <a:r>
                  <a:rPr lang="ru-RU" sz="2000" dirty="0"/>
                  <a:t> + </a:t>
                </a:r>
                <a:r>
                  <a:rPr lang="en-US" sz="2000" dirty="0"/>
                  <a:t>b</a:t>
                </a:r>
                <a:r>
                  <a:rPr lang="ru-RU" sz="2000" baseline="-25000" dirty="0"/>
                  <a:t>2 </a:t>
                </a:r>
                <a:r>
                  <a:rPr lang="en-US" sz="2000" dirty="0"/>
                  <a:t>q</a:t>
                </a:r>
                <a:r>
                  <a:rPr lang="ru-RU" sz="2000" dirty="0"/>
                  <a:t> + </a:t>
                </a:r>
                <a:r>
                  <a:rPr lang="en-US" sz="2000" dirty="0"/>
                  <a:t>b</a:t>
                </a:r>
                <a:r>
                  <a:rPr lang="ru-RU" sz="2000" baseline="-25000" dirty="0"/>
                  <a:t>3</a:t>
                </a:r>
                <a:r>
                  <a:rPr lang="ru-RU" sz="2000" dirty="0"/>
                  <a:t> </a:t>
                </a:r>
                <a:r>
                  <a:rPr lang="en-US" sz="2000" dirty="0"/>
                  <a:t>q</a:t>
                </a:r>
                <a:r>
                  <a:rPr lang="ru-RU" sz="2000" dirty="0"/>
                  <a:t> </a:t>
                </a:r>
                <a:r>
                  <a:rPr lang="ru-RU" sz="2000" dirty="0" smtClean="0"/>
                  <a:t>+… </a:t>
                </a:r>
                <a:r>
                  <a:rPr lang="ru-RU" sz="2000" dirty="0"/>
                  <a:t>+ </a:t>
                </a:r>
                <a:r>
                  <a:rPr lang="en-US" sz="2000" dirty="0" err="1"/>
                  <a:t>b</a:t>
                </a:r>
                <a:r>
                  <a:rPr lang="en-US" sz="2000" baseline="-25000" dirty="0" err="1"/>
                  <a:t>n</a:t>
                </a:r>
                <a:r>
                  <a:rPr lang="ru-RU" sz="2000" baseline="-25000" dirty="0" smtClean="0"/>
                  <a:t>-1</a:t>
                </a:r>
                <a:r>
                  <a:rPr lang="en-US" sz="2000" dirty="0" smtClean="0"/>
                  <a:t>q</a:t>
                </a:r>
                <a:r>
                  <a:rPr lang="ru-RU" sz="2000" dirty="0" smtClean="0"/>
                  <a:t> </a:t>
                </a:r>
                <a:r>
                  <a:rPr lang="ru-RU" sz="2000" dirty="0"/>
                  <a:t>+ </a:t>
                </a:r>
                <a:r>
                  <a:rPr lang="en-US" sz="2000" dirty="0" err="1" smtClean="0"/>
                  <a:t>b</a:t>
                </a:r>
                <a:r>
                  <a:rPr lang="en-US" sz="2000" baseline="-25000" dirty="0" err="1" smtClean="0"/>
                  <a:t>n</a:t>
                </a:r>
                <a:r>
                  <a:rPr lang="en-US" sz="2000" dirty="0" err="1" smtClean="0"/>
                  <a:t>q</a:t>
                </a:r>
                <a:r>
                  <a:rPr lang="ru-RU" sz="2000" dirty="0"/>
                  <a:t>.</a:t>
                </a:r>
              </a:p>
              <a:p>
                <a:pPr eaLnBrk="1" hangingPunct="1"/>
                <a:r>
                  <a:rPr lang="ru-RU" sz="2000" dirty="0" smtClean="0"/>
                  <a:t>Учитывая, что</a:t>
                </a:r>
              </a:p>
              <a:p>
                <a:pPr eaLnBrk="1" hangingPunct="1"/>
                <a:r>
                  <a:rPr lang="en-US" sz="2000" dirty="0"/>
                  <a:t>b</a:t>
                </a:r>
                <a:r>
                  <a:rPr lang="ru-RU" sz="2000" baseline="-25000" dirty="0" smtClean="0"/>
                  <a:t>1</a:t>
                </a:r>
                <a:r>
                  <a:rPr lang="en-US" sz="2000" dirty="0" smtClean="0"/>
                  <a:t>q</a:t>
                </a:r>
                <a:r>
                  <a:rPr lang="ru-RU" sz="2000" dirty="0" smtClean="0"/>
                  <a:t> </a:t>
                </a:r>
                <a:r>
                  <a:rPr lang="ru-RU" sz="2000" dirty="0"/>
                  <a:t>= </a:t>
                </a:r>
                <a:r>
                  <a:rPr lang="en-US" sz="2000" dirty="0"/>
                  <a:t>b</a:t>
                </a:r>
                <a:r>
                  <a:rPr lang="ru-RU" sz="2000" baseline="-25000" dirty="0" smtClean="0"/>
                  <a:t>2</a:t>
                </a:r>
                <a:r>
                  <a:rPr lang="ru-RU" sz="2000" dirty="0" smtClean="0"/>
                  <a:t> ,</a:t>
                </a:r>
                <a:r>
                  <a:rPr lang="en-US" sz="2000" dirty="0"/>
                  <a:t> </a:t>
                </a:r>
                <a:r>
                  <a:rPr lang="en-US" sz="2000" dirty="0" smtClean="0"/>
                  <a:t>b</a:t>
                </a:r>
                <a:r>
                  <a:rPr lang="ru-RU" sz="2000" baseline="-25000" dirty="0" smtClean="0"/>
                  <a:t>2</a:t>
                </a:r>
                <a:r>
                  <a:rPr lang="en-US" sz="2000" dirty="0" smtClean="0"/>
                  <a:t>q</a:t>
                </a:r>
                <a:r>
                  <a:rPr lang="ru-RU" sz="2000" dirty="0" smtClean="0"/>
                  <a:t> = </a:t>
                </a:r>
                <a:r>
                  <a:rPr lang="en-US" sz="2000" dirty="0"/>
                  <a:t>b</a:t>
                </a:r>
                <a:r>
                  <a:rPr lang="ru-RU" sz="2000" baseline="-25000" dirty="0" smtClean="0"/>
                  <a:t>3</a:t>
                </a:r>
                <a:r>
                  <a:rPr lang="ru-RU" sz="2000" dirty="0" smtClean="0"/>
                  <a:t> , </a:t>
                </a:r>
                <a:r>
                  <a:rPr lang="en-US" sz="2000" dirty="0" smtClean="0"/>
                  <a:t>b</a:t>
                </a:r>
                <a:r>
                  <a:rPr lang="ru-RU" sz="2000" baseline="-25000" dirty="0" smtClean="0"/>
                  <a:t>3</a:t>
                </a:r>
                <a:r>
                  <a:rPr lang="en-US" sz="2000" dirty="0" smtClean="0"/>
                  <a:t>q</a:t>
                </a:r>
                <a:r>
                  <a:rPr lang="ru-RU" sz="2000" dirty="0" smtClean="0"/>
                  <a:t> = </a:t>
                </a:r>
                <a:r>
                  <a:rPr lang="en-US" sz="2000" dirty="0"/>
                  <a:t>b</a:t>
                </a:r>
                <a:r>
                  <a:rPr lang="ru-RU" sz="2000" baseline="-25000" dirty="0"/>
                  <a:t>4</a:t>
                </a:r>
                <a:r>
                  <a:rPr lang="ru-RU" sz="2000" dirty="0"/>
                  <a:t> </a:t>
                </a:r>
                <a:r>
                  <a:rPr lang="ru-RU" sz="2000" dirty="0" smtClean="0"/>
                  <a:t>, …</a:t>
                </a:r>
                <a:r>
                  <a:rPr lang="en-US" sz="2000" dirty="0" smtClean="0"/>
                  <a:t>,</a:t>
                </a:r>
                <a:r>
                  <a:rPr lang="ru-RU" sz="2000" dirty="0" smtClean="0"/>
                  <a:t> </a:t>
                </a:r>
                <a:r>
                  <a:rPr lang="en-US" sz="2000" dirty="0" err="1"/>
                  <a:t>b</a:t>
                </a:r>
                <a:r>
                  <a:rPr lang="en-US" sz="2000" baseline="-25000" dirty="0" err="1"/>
                  <a:t>n</a:t>
                </a:r>
                <a:r>
                  <a:rPr lang="ru-RU" sz="2000" baseline="-25000" dirty="0" smtClean="0"/>
                  <a:t>-1</a:t>
                </a:r>
                <a:r>
                  <a:rPr lang="en-US" sz="2000" dirty="0" smtClean="0"/>
                  <a:t>q =</a:t>
                </a:r>
                <a:r>
                  <a:rPr lang="ru-RU" sz="2000" dirty="0" smtClean="0"/>
                  <a:t> </a:t>
                </a:r>
                <a:r>
                  <a:rPr lang="en-US" sz="2000" dirty="0" err="1"/>
                  <a:t>b</a:t>
                </a:r>
                <a:r>
                  <a:rPr lang="en-US" sz="2000" baseline="-25000" dirty="0" err="1"/>
                  <a:t>n</a:t>
                </a:r>
                <a:r>
                  <a:rPr lang="ru-RU" sz="2000" dirty="0"/>
                  <a:t> </a:t>
                </a:r>
                <a:r>
                  <a:rPr lang="en-US" sz="2000" dirty="0" smtClean="0"/>
                  <a:t>,</a:t>
                </a:r>
              </a:p>
              <a:p>
                <a:pPr eaLnBrk="1" hangingPunct="1"/>
                <a:r>
                  <a:rPr lang="ru-RU" sz="2000" dirty="0" smtClean="0"/>
                  <a:t>получим</a:t>
                </a:r>
                <a:endParaRPr lang="en-US" sz="2000" dirty="0" smtClean="0"/>
              </a:p>
              <a:p>
                <a:pPr eaLnBrk="1" hangingPunct="1"/>
                <a:r>
                  <a:rPr lang="en-US" sz="2000" dirty="0" err="1" smtClean="0"/>
                  <a:t>S</a:t>
                </a:r>
                <a:r>
                  <a:rPr lang="en-US" sz="2000" baseline="-25000" dirty="0" err="1" smtClean="0"/>
                  <a:t>n</a:t>
                </a:r>
                <a:r>
                  <a:rPr lang="en-US" sz="2000" dirty="0" err="1" smtClean="0"/>
                  <a:t>q</a:t>
                </a:r>
                <a:r>
                  <a:rPr lang="en-US" sz="2000" dirty="0" smtClean="0"/>
                  <a:t> = b</a:t>
                </a:r>
                <a:r>
                  <a:rPr lang="en-US" sz="2000" baseline="-25000" dirty="0"/>
                  <a:t>2</a:t>
                </a:r>
                <a:r>
                  <a:rPr lang="ru-RU" sz="2000" dirty="0" smtClean="0"/>
                  <a:t>  </a:t>
                </a:r>
                <a:r>
                  <a:rPr lang="en-US" sz="2000" dirty="0"/>
                  <a:t>+</a:t>
                </a:r>
                <a:r>
                  <a:rPr lang="ru-RU" sz="2000" dirty="0"/>
                  <a:t> </a:t>
                </a:r>
                <a:r>
                  <a:rPr lang="en-US" sz="2000" dirty="0" smtClean="0"/>
                  <a:t>b</a:t>
                </a:r>
                <a:r>
                  <a:rPr lang="en-US" sz="2000" baseline="-25000" dirty="0" smtClean="0"/>
                  <a:t>3</a:t>
                </a:r>
                <a:r>
                  <a:rPr lang="ru-RU" sz="2000" dirty="0" smtClean="0"/>
                  <a:t> </a:t>
                </a:r>
                <a:r>
                  <a:rPr lang="en-US" sz="2000" dirty="0"/>
                  <a:t>+</a:t>
                </a:r>
                <a:r>
                  <a:rPr lang="ru-RU" sz="2000" dirty="0"/>
                  <a:t> </a:t>
                </a:r>
                <a:r>
                  <a:rPr lang="en-US" sz="2000" dirty="0" smtClean="0"/>
                  <a:t>b</a:t>
                </a:r>
                <a:r>
                  <a:rPr lang="en-US" sz="2000" baseline="-25000" dirty="0" smtClean="0"/>
                  <a:t>4</a:t>
                </a:r>
                <a:r>
                  <a:rPr lang="ru-RU" sz="2000" dirty="0" smtClean="0"/>
                  <a:t> </a:t>
                </a:r>
                <a:r>
                  <a:rPr lang="en-US" sz="2000" dirty="0"/>
                  <a:t>+…</a:t>
                </a:r>
                <a:r>
                  <a:rPr lang="ru-RU" sz="2000" dirty="0"/>
                  <a:t> </a:t>
                </a:r>
                <a:r>
                  <a:rPr lang="en-US" sz="2000" dirty="0"/>
                  <a:t>+</a:t>
                </a:r>
                <a:r>
                  <a:rPr lang="ru-RU" sz="2000" dirty="0"/>
                  <a:t> </a:t>
                </a:r>
                <a:r>
                  <a:rPr lang="en-US" sz="2000" dirty="0" err="1" smtClean="0"/>
                  <a:t>b</a:t>
                </a:r>
                <a:r>
                  <a:rPr lang="en-US" sz="2000" baseline="-25000" dirty="0" err="1" smtClean="0"/>
                  <a:t>n</a:t>
                </a:r>
                <a:r>
                  <a:rPr lang="ru-RU" sz="2000" dirty="0" smtClean="0"/>
                  <a:t> </a:t>
                </a:r>
                <a:r>
                  <a:rPr lang="en-US" sz="2000" dirty="0"/>
                  <a:t>+</a:t>
                </a:r>
                <a:r>
                  <a:rPr lang="ru-RU" sz="2000" dirty="0"/>
                  <a:t> </a:t>
                </a:r>
                <a:r>
                  <a:rPr lang="en-US" sz="2000" dirty="0" err="1" smtClean="0"/>
                  <a:t>b</a:t>
                </a:r>
                <a:r>
                  <a:rPr lang="en-US" sz="2000" baseline="-25000" dirty="0" err="1" smtClean="0"/>
                  <a:t>n</a:t>
                </a:r>
                <a:r>
                  <a:rPr lang="en-US" sz="2000" dirty="0" err="1" smtClean="0"/>
                  <a:t>q</a:t>
                </a:r>
                <a:r>
                  <a:rPr lang="ru-RU" sz="2000" dirty="0" smtClean="0"/>
                  <a:t>                                 (2)</a:t>
                </a:r>
                <a:endParaRPr lang="ru-RU" sz="2000" baseline="-25000" dirty="0"/>
              </a:p>
              <a:p>
                <a:pPr eaLnBrk="1" hangingPunct="1"/>
                <a:r>
                  <a:rPr lang="ru-RU" sz="2000" dirty="0" smtClean="0"/>
                  <a:t>Вычтем </a:t>
                </a:r>
                <a:r>
                  <a:rPr lang="ru-RU" sz="2000" dirty="0" err="1" smtClean="0"/>
                  <a:t>почленно</a:t>
                </a:r>
                <a:r>
                  <a:rPr lang="ru-RU" sz="2000" dirty="0" smtClean="0"/>
                  <a:t> из равенства (2) равенство (1) и приведем подобные члены:</a:t>
                </a:r>
              </a:p>
              <a:p>
                <a:pPr eaLnBrk="1" hangingPunct="1"/>
                <a:r>
                  <a:rPr lang="en-US" sz="2000" dirty="0" err="1" smtClean="0"/>
                  <a:t>S</a:t>
                </a:r>
                <a:r>
                  <a:rPr lang="en-US" sz="2000" baseline="-25000" dirty="0" err="1" smtClean="0"/>
                  <a:t>n</a:t>
                </a:r>
                <a:r>
                  <a:rPr lang="en-US" sz="2000" dirty="0" err="1" smtClean="0"/>
                  <a:t>q</a:t>
                </a:r>
                <a:r>
                  <a:rPr lang="ru-RU" sz="2000" dirty="0" smtClean="0"/>
                  <a:t> – </a:t>
                </a:r>
                <a:r>
                  <a:rPr lang="en-US" sz="2000" dirty="0" err="1" smtClean="0"/>
                  <a:t>S</a:t>
                </a:r>
                <a:r>
                  <a:rPr lang="en-US" sz="2000" baseline="-25000" dirty="0" err="1" smtClean="0"/>
                  <a:t>n</a:t>
                </a:r>
                <a:r>
                  <a:rPr lang="ru-RU" sz="2000" dirty="0" smtClean="0"/>
                  <a:t>=</a:t>
                </a:r>
                <a:r>
                  <a:rPr lang="en-US" sz="2000" dirty="0"/>
                  <a:t> </a:t>
                </a:r>
                <a:r>
                  <a:rPr lang="ru-RU" sz="2000" dirty="0" smtClean="0"/>
                  <a:t>(</a:t>
                </a:r>
                <a:r>
                  <a:rPr lang="en-US" sz="2000" dirty="0" smtClean="0"/>
                  <a:t>b</a:t>
                </a:r>
                <a:r>
                  <a:rPr lang="en-US" sz="2000" baseline="-25000" dirty="0" smtClean="0"/>
                  <a:t>2</a:t>
                </a:r>
                <a:r>
                  <a:rPr lang="ru-RU" sz="2000" dirty="0" smtClean="0"/>
                  <a:t> </a:t>
                </a:r>
                <a:r>
                  <a:rPr lang="en-US" sz="2000" dirty="0" smtClean="0"/>
                  <a:t>+</a:t>
                </a:r>
                <a:r>
                  <a:rPr lang="ru-RU" sz="2000" dirty="0" smtClean="0"/>
                  <a:t> </a:t>
                </a:r>
                <a:r>
                  <a:rPr lang="en-US" sz="2000" dirty="0"/>
                  <a:t>b</a:t>
                </a:r>
                <a:r>
                  <a:rPr lang="en-US" sz="2000" baseline="-25000" dirty="0"/>
                  <a:t>3</a:t>
                </a:r>
                <a:r>
                  <a:rPr lang="ru-RU" sz="2000" dirty="0"/>
                  <a:t> </a:t>
                </a:r>
                <a:r>
                  <a:rPr lang="en-US" sz="2000" dirty="0"/>
                  <a:t>+</a:t>
                </a:r>
                <a:r>
                  <a:rPr lang="ru-RU" sz="2000" dirty="0"/>
                  <a:t> </a:t>
                </a:r>
                <a:r>
                  <a:rPr lang="en-US" sz="2000" dirty="0"/>
                  <a:t>b</a:t>
                </a:r>
                <a:r>
                  <a:rPr lang="en-US" sz="2000" baseline="-25000" dirty="0"/>
                  <a:t>4</a:t>
                </a:r>
                <a:r>
                  <a:rPr lang="ru-RU" sz="2000" dirty="0"/>
                  <a:t> </a:t>
                </a:r>
                <a:r>
                  <a:rPr lang="en-US" sz="2000" dirty="0" smtClean="0"/>
                  <a:t>+…+</a:t>
                </a:r>
                <a:r>
                  <a:rPr lang="ru-RU" sz="2000" dirty="0" smtClean="0"/>
                  <a:t> </a:t>
                </a:r>
                <a:r>
                  <a:rPr lang="en-US" sz="2000" dirty="0" err="1"/>
                  <a:t>b</a:t>
                </a:r>
                <a:r>
                  <a:rPr lang="en-US" sz="2000" baseline="-25000" dirty="0" err="1"/>
                  <a:t>n</a:t>
                </a:r>
                <a:r>
                  <a:rPr lang="ru-RU" sz="2000" dirty="0"/>
                  <a:t> </a:t>
                </a:r>
                <a:r>
                  <a:rPr lang="en-US" sz="2000" dirty="0"/>
                  <a:t>+</a:t>
                </a:r>
                <a:r>
                  <a:rPr lang="ru-RU" sz="2000" dirty="0"/>
                  <a:t> </a:t>
                </a:r>
                <a:r>
                  <a:rPr lang="en-US" sz="2000" dirty="0" err="1" smtClean="0"/>
                  <a:t>b</a:t>
                </a:r>
                <a:r>
                  <a:rPr lang="en-US" sz="2000" baseline="-25000" dirty="0" err="1" smtClean="0"/>
                  <a:t>n</a:t>
                </a:r>
                <a:r>
                  <a:rPr lang="en-US" sz="2000" dirty="0" err="1" smtClean="0"/>
                  <a:t>q</a:t>
                </a:r>
                <a:r>
                  <a:rPr lang="ru-RU" sz="2000" dirty="0" smtClean="0"/>
                  <a:t>) – (</a:t>
                </a:r>
                <a:r>
                  <a:rPr lang="en-US" sz="2000" dirty="0"/>
                  <a:t>b</a:t>
                </a:r>
                <a:r>
                  <a:rPr lang="en-US" sz="2000" baseline="-25000" dirty="0"/>
                  <a:t>1</a:t>
                </a:r>
                <a:r>
                  <a:rPr lang="ru-RU" sz="2000" dirty="0"/>
                  <a:t>  </a:t>
                </a:r>
                <a:r>
                  <a:rPr lang="en-US" sz="2000" dirty="0"/>
                  <a:t>+</a:t>
                </a:r>
                <a:r>
                  <a:rPr lang="ru-RU" sz="2000" dirty="0"/>
                  <a:t> </a:t>
                </a:r>
                <a:r>
                  <a:rPr lang="en-US" sz="2000" dirty="0"/>
                  <a:t>b</a:t>
                </a:r>
                <a:r>
                  <a:rPr lang="en-US" sz="2000" baseline="-25000" dirty="0"/>
                  <a:t>2</a:t>
                </a:r>
                <a:r>
                  <a:rPr lang="ru-RU" sz="2000" dirty="0"/>
                  <a:t> </a:t>
                </a:r>
                <a:r>
                  <a:rPr lang="en-US" sz="2000" dirty="0"/>
                  <a:t>+</a:t>
                </a:r>
                <a:r>
                  <a:rPr lang="ru-RU" sz="2000" dirty="0"/>
                  <a:t> </a:t>
                </a:r>
                <a:r>
                  <a:rPr lang="en-US" sz="2000" dirty="0"/>
                  <a:t>b</a:t>
                </a:r>
                <a:r>
                  <a:rPr lang="en-US" sz="2000" baseline="-25000" dirty="0"/>
                  <a:t>3</a:t>
                </a:r>
                <a:r>
                  <a:rPr lang="ru-RU" sz="2000" dirty="0"/>
                  <a:t> </a:t>
                </a:r>
                <a:r>
                  <a:rPr lang="en-US" sz="2000" dirty="0" smtClean="0"/>
                  <a:t>+…+</a:t>
                </a:r>
                <a:r>
                  <a:rPr lang="ru-RU" sz="2000" dirty="0" smtClean="0"/>
                  <a:t> </a:t>
                </a:r>
                <a:r>
                  <a:rPr lang="en-US" sz="2000" dirty="0"/>
                  <a:t>b</a:t>
                </a:r>
                <a:r>
                  <a:rPr lang="en-US" sz="2000" baseline="-25000" dirty="0"/>
                  <a:t>n-1</a:t>
                </a:r>
                <a:r>
                  <a:rPr lang="ru-RU" sz="2000" dirty="0"/>
                  <a:t> </a:t>
                </a:r>
                <a:r>
                  <a:rPr lang="en-US" sz="2000" dirty="0"/>
                  <a:t>+</a:t>
                </a:r>
                <a:r>
                  <a:rPr lang="ru-RU" sz="2000" dirty="0"/>
                  <a:t> </a:t>
                </a:r>
                <a:r>
                  <a:rPr lang="en-US" sz="2000" dirty="0" err="1" smtClean="0"/>
                  <a:t>b</a:t>
                </a:r>
                <a:r>
                  <a:rPr lang="en-US" sz="2000" baseline="-25000" dirty="0" err="1" smtClean="0"/>
                  <a:t>n</a:t>
                </a:r>
                <a:r>
                  <a:rPr lang="ru-RU" sz="2000" dirty="0" smtClean="0"/>
                  <a:t>)=</a:t>
                </a:r>
                <a:r>
                  <a:rPr lang="en-US" sz="2000" dirty="0"/>
                  <a:t> </a:t>
                </a:r>
                <a:r>
                  <a:rPr lang="en-US" sz="2000" dirty="0" err="1" smtClean="0"/>
                  <a:t>b</a:t>
                </a:r>
                <a:r>
                  <a:rPr lang="en-US" sz="2000" baseline="-25000" dirty="0" err="1" smtClean="0"/>
                  <a:t>n</a:t>
                </a:r>
                <a:r>
                  <a:rPr lang="en-US" sz="2000" dirty="0" err="1" smtClean="0"/>
                  <a:t>q</a:t>
                </a:r>
                <a:r>
                  <a:rPr lang="ru-RU" sz="2000" dirty="0" smtClean="0"/>
                  <a:t>-</a:t>
                </a:r>
                <a:r>
                  <a:rPr lang="en-US" sz="2000" dirty="0" smtClean="0"/>
                  <a:t>b</a:t>
                </a:r>
                <a:r>
                  <a:rPr lang="en-US" sz="2000" baseline="-25000" dirty="0" smtClean="0"/>
                  <a:t>1</a:t>
                </a:r>
                <a:endParaRPr lang="en-US" sz="2000" dirty="0"/>
              </a:p>
              <a:p>
                <a:pPr eaLnBrk="1" hangingPunct="1"/>
                <a:r>
                  <a:rPr lang="en-US" sz="2000" dirty="0" err="1" smtClean="0"/>
                  <a:t>S</a:t>
                </a:r>
                <a:r>
                  <a:rPr lang="en-US" sz="2000" baseline="-25000" dirty="0" err="1" smtClean="0"/>
                  <a:t>n</a:t>
                </a:r>
                <a:r>
                  <a:rPr lang="ru-RU" sz="2000" dirty="0"/>
                  <a:t>(</a:t>
                </a:r>
                <a:r>
                  <a:rPr lang="en-US" sz="2000" dirty="0"/>
                  <a:t>q-1)</a:t>
                </a:r>
                <a:r>
                  <a:rPr lang="ru-RU" sz="2000" dirty="0" smtClean="0"/>
                  <a:t>= </a:t>
                </a:r>
                <a:r>
                  <a:rPr lang="en-US" sz="2000" dirty="0" err="1" smtClean="0"/>
                  <a:t>b</a:t>
                </a:r>
                <a:r>
                  <a:rPr lang="en-US" sz="2000" baseline="-25000" dirty="0" err="1" smtClean="0"/>
                  <a:t>n</a:t>
                </a:r>
                <a:r>
                  <a:rPr lang="en-US" sz="2000" dirty="0" err="1" smtClean="0"/>
                  <a:t>q</a:t>
                </a:r>
                <a:r>
                  <a:rPr lang="ru-RU" sz="2000" dirty="0" smtClean="0"/>
                  <a:t> </a:t>
                </a:r>
                <a:r>
                  <a:rPr lang="ru-RU" sz="2000" dirty="0"/>
                  <a:t>- </a:t>
                </a:r>
                <a:r>
                  <a:rPr lang="en-US" sz="2000" dirty="0"/>
                  <a:t>b</a:t>
                </a:r>
                <a:r>
                  <a:rPr lang="ru-RU" sz="2000" baseline="-25000" dirty="0" smtClean="0"/>
                  <a:t>1</a:t>
                </a:r>
                <a:endParaRPr lang="ru-RU" sz="2000" baseline="-25000" dirty="0"/>
              </a:p>
              <a:p>
                <a:pPr eaLnBrk="1" hangingPunct="1"/>
                <a:r>
                  <a:rPr lang="ru-RU" sz="2000" dirty="0" smtClean="0"/>
                  <a:t>Отсюда следует, что при </a:t>
                </a:r>
                <a:r>
                  <a:rPr lang="en-US" sz="2000" dirty="0" smtClean="0"/>
                  <a:t>q</a:t>
                </a:r>
                <a14:m>
                  <m:oMath xmlns:m="http://schemas.openxmlformats.org/officeDocument/2006/math">
                    <m:r>
                      <a:rPr lang="en-US" sz="2000" i="1" smtClean="0">
                        <a:latin typeface="Cambria Math"/>
                        <a:ea typeface="Cambria Math"/>
                      </a:rPr>
                      <m:t>≠</m:t>
                    </m:r>
                    <m:r>
                      <a:rPr lang="en-US" sz="2000" b="0" i="1" smtClean="0">
                        <a:latin typeface="Cambria Math"/>
                        <a:ea typeface="Cambria Math"/>
                      </a:rPr>
                      <m:t>1</m:t>
                    </m:r>
                  </m:oMath>
                </a14:m>
                <a:r>
                  <a:rPr lang="ru-RU" sz="2000" dirty="0" smtClean="0"/>
                  <a:t>                                      </a:t>
                </a:r>
                <a:endParaRPr lang="ru-RU" sz="2000" dirty="0"/>
              </a:p>
              <a:p>
                <a:pPr eaLnBrk="1" hangingPunct="1"/>
                <a:r>
                  <a:rPr lang="ru-RU" sz="2000" dirty="0"/>
                  <a:t>                                      </a:t>
                </a:r>
                <a:r>
                  <a:rPr lang="en-US" sz="2000" dirty="0" smtClean="0"/>
                  <a:t>         </a:t>
                </a:r>
                <a:r>
                  <a:rPr lang="en-US" sz="2000" dirty="0" err="1" smtClean="0"/>
                  <a:t>S</a:t>
                </a:r>
                <a:r>
                  <a:rPr lang="en-US" sz="2000" baseline="-25000" dirty="0" err="1" smtClean="0"/>
                  <a:t>n</a:t>
                </a:r>
                <a:r>
                  <a:rPr lang="en-US" sz="2000" dirty="0" smtClean="0"/>
                  <a:t>=                </a:t>
                </a:r>
                <a:r>
                  <a:rPr lang="ru-RU" sz="2000" dirty="0" smtClean="0"/>
                  <a:t>;</a:t>
                </a:r>
                <a:r>
                  <a:rPr lang="en-US" sz="2000" dirty="0"/>
                  <a:t> </a:t>
                </a:r>
                <a:endParaRPr lang="ru-RU" sz="2000" dirty="0" smtClean="0"/>
              </a:p>
              <a:p>
                <a:pPr eaLnBrk="1" hangingPunct="1"/>
                <a:endParaRPr lang="ru-RU" sz="2000" dirty="0"/>
              </a:p>
              <a:p>
                <a:pPr eaLnBrk="1" hangingPunct="1"/>
                <a:endParaRPr lang="ru-RU" sz="2000" dirty="0" smtClean="0"/>
              </a:p>
              <a:p>
                <a:pPr eaLnBrk="1" hangingPunct="1"/>
                <a:r>
                  <a:rPr lang="ru-RU" sz="2000" dirty="0"/>
                  <a:t> </a:t>
                </a:r>
                <a:r>
                  <a:rPr lang="ru-RU" sz="2000" dirty="0" smtClean="0"/>
                  <a:t>                                               </a:t>
                </a:r>
                <a:r>
                  <a:rPr lang="en-US" sz="2000" dirty="0" err="1" smtClean="0"/>
                  <a:t>S</a:t>
                </a:r>
                <a:r>
                  <a:rPr lang="en-US" sz="2000" baseline="-25000" dirty="0" err="1" smtClean="0"/>
                  <a:t>n</a:t>
                </a:r>
                <a:r>
                  <a:rPr lang="en-US" sz="2000" dirty="0" smtClean="0"/>
                  <a:t>=</a:t>
                </a:r>
                <a:r>
                  <a:rPr lang="ru-RU" sz="2000" dirty="0" smtClean="0"/>
                  <a:t>                  .</a:t>
                </a:r>
                <a:endParaRPr lang="en-US" sz="2000" dirty="0" smtClean="0"/>
              </a:p>
              <a:p>
                <a:pPr eaLnBrk="1" hangingPunct="1"/>
                <a:endParaRPr lang="en-US" sz="2000" dirty="0"/>
              </a:p>
              <a:p>
                <a:pPr eaLnBrk="1" hangingPunct="1"/>
                <a:endParaRPr lang="ru-RU" sz="2000" dirty="0"/>
              </a:p>
            </p:txBody>
          </p:sp>
        </mc:Choice>
        <mc:Fallback xmlns="">
          <p:sp>
            <p:nvSpPr>
              <p:cNvPr id="6155" name="Text Box 11"/>
              <p:cNvSpPr txBox="1">
                <a:spLocks noRot="1" noChangeAspect="1" noMove="1" noResize="1" noEditPoints="1" noAdjustHandles="1" noChangeArrowheads="1" noChangeShapeType="1" noTextEdit="1"/>
              </p:cNvSpPr>
              <p:nvPr/>
            </p:nvSpPr>
            <p:spPr bwMode="auto">
              <a:xfrm>
                <a:off x="107504" y="1268413"/>
                <a:ext cx="9036496" cy="5940088"/>
              </a:xfrm>
              <a:prstGeom prst="rect">
                <a:avLst/>
              </a:prstGeom>
              <a:blipFill rotWithShape="1">
                <a:blip r:embed="rId3"/>
                <a:stretch>
                  <a:fillRect l="-742" t="-41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ru-RU">
                    <a:noFill/>
                  </a:rPr>
                  <a:t> </a:t>
                </a:r>
              </a:p>
            </p:txBody>
          </p:sp>
        </mc:Fallback>
      </mc:AlternateContent>
      <p:sp>
        <p:nvSpPr>
          <p:cNvPr id="17412" name="Rectangle 1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graphicFrame>
        <p:nvGraphicFramePr>
          <p:cNvPr id="6156" name="Object 12"/>
          <p:cNvGraphicFramePr>
            <a:graphicFrameLocks noChangeAspect="1"/>
          </p:cNvGraphicFramePr>
          <p:nvPr>
            <p:extLst>
              <p:ext uri="{D42A27DB-BD31-4B8C-83A1-F6EECF244321}">
                <p14:modId xmlns:p14="http://schemas.microsoft.com/office/powerpoint/2010/main" val="714384715"/>
              </p:ext>
            </p:extLst>
          </p:nvPr>
        </p:nvGraphicFramePr>
        <p:xfrm>
          <a:off x="3923928" y="5048597"/>
          <a:ext cx="1023938" cy="828675"/>
        </p:xfrm>
        <a:graphic>
          <a:graphicData uri="http://schemas.openxmlformats.org/presentationml/2006/ole">
            <mc:AlternateContent xmlns:mc="http://schemas.openxmlformats.org/markup-compatibility/2006">
              <mc:Choice xmlns:v="urn:schemas-microsoft-com:vml" Requires="v">
                <p:oleObj spid="_x0000_s17456" name="Формула" r:id="rId4" imgW="520560" imgH="419040" progId="Equation.3">
                  <p:embed/>
                </p:oleObj>
              </mc:Choice>
              <mc:Fallback>
                <p:oleObj name="Формула" r:id="rId4" imgW="520560" imgH="419040" progId="Equation.3">
                  <p:embed/>
                  <p:pic>
                    <p:nvPicPr>
                      <p:cNvPr id="0" name="Picture 27"/>
                      <p:cNvPicPr>
                        <a:picLocks noChangeAspect="1" noChangeArrowheads="1"/>
                      </p:cNvPicPr>
                      <p:nvPr/>
                    </p:nvPicPr>
                    <p:blipFill>
                      <a:blip r:embed="rId5"/>
                      <a:srcRect/>
                      <a:stretch>
                        <a:fillRect/>
                      </a:stretch>
                    </p:blipFill>
                    <p:spPr bwMode="auto">
                      <a:xfrm>
                        <a:off x="3923928" y="5048597"/>
                        <a:ext cx="1023938" cy="82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Rectangle 14"/>
          <p:cNvSpPr>
            <a:spLocks noChangeArrowheads="1"/>
          </p:cNvSpPr>
          <p:nvPr/>
        </p:nvSpPr>
        <p:spPr bwMode="auto">
          <a:xfrm>
            <a:off x="-685800" y="457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7415" name="Text Box 15"/>
          <p:cNvSpPr txBox="1">
            <a:spLocks noChangeArrowheads="1"/>
          </p:cNvSpPr>
          <p:nvPr/>
        </p:nvSpPr>
        <p:spPr bwMode="auto">
          <a:xfrm>
            <a:off x="3924300" y="57340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a:p>
        </p:txBody>
      </p:sp>
      <p:sp>
        <p:nvSpPr>
          <p:cNvPr id="17416" name="Rectangle 1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7417" name="Rectangle 18"/>
          <p:cNvSpPr>
            <a:spLocks noChangeArrowheads="1"/>
          </p:cNvSpPr>
          <p:nvPr/>
        </p:nvSpPr>
        <p:spPr bwMode="auto">
          <a:xfrm>
            <a:off x="-685800" y="457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7418" name="Line 23"/>
          <p:cNvSpPr>
            <a:spLocks noChangeShapeType="1"/>
          </p:cNvSpPr>
          <p:nvPr/>
        </p:nvSpPr>
        <p:spPr bwMode="auto">
          <a:xfrm>
            <a:off x="7596188" y="41497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Объект 1"/>
          <p:cNvGraphicFramePr>
            <a:graphicFrameLocks noChangeAspect="1"/>
          </p:cNvGraphicFramePr>
          <p:nvPr>
            <p:extLst>
              <p:ext uri="{D42A27DB-BD31-4B8C-83A1-F6EECF244321}">
                <p14:modId xmlns:p14="http://schemas.microsoft.com/office/powerpoint/2010/main" val="3648803108"/>
              </p:ext>
            </p:extLst>
          </p:nvPr>
        </p:nvGraphicFramePr>
        <p:xfrm>
          <a:off x="3916363" y="5877272"/>
          <a:ext cx="1223962" cy="879475"/>
        </p:xfrm>
        <a:graphic>
          <a:graphicData uri="http://schemas.openxmlformats.org/presentationml/2006/ole">
            <mc:AlternateContent xmlns:mc="http://schemas.openxmlformats.org/markup-compatibility/2006">
              <mc:Choice xmlns:v="urn:schemas-microsoft-com:vml" Requires="v">
                <p:oleObj spid="_x0000_s17457" name="Формула" r:id="rId6" imgW="622080" imgH="444240" progId="Equation.3">
                  <p:embed/>
                </p:oleObj>
              </mc:Choice>
              <mc:Fallback>
                <p:oleObj name="Формула" r:id="rId6" imgW="622080" imgH="444240" progId="Equation.3">
                  <p:embed/>
                  <p:pic>
                    <p:nvPicPr>
                      <p:cNvPr id="0" name="Object 12"/>
                      <p:cNvPicPr>
                        <a:picLocks noChangeAspect="1" noChangeArrowheads="1"/>
                      </p:cNvPicPr>
                      <p:nvPr/>
                    </p:nvPicPr>
                    <p:blipFill>
                      <a:blip r:embed="rId7"/>
                      <a:srcRect/>
                      <a:stretch>
                        <a:fillRect/>
                      </a:stretch>
                    </p:blipFill>
                    <p:spPr bwMode="auto">
                      <a:xfrm>
                        <a:off x="3916363" y="5877272"/>
                        <a:ext cx="1223962"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424562" y="1124744"/>
            <a:ext cx="8135937"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b="1" dirty="0"/>
              <a:t>Дано:</a:t>
            </a:r>
          </a:p>
          <a:p>
            <a:pPr eaLnBrk="1" hangingPunct="1"/>
            <a:r>
              <a:rPr lang="ru-RU" sz="2400" dirty="0"/>
              <a:t> геометрическая прогрессия</a:t>
            </a:r>
          </a:p>
          <a:p>
            <a:pPr eaLnBrk="1" hangingPunct="1"/>
            <a:r>
              <a:rPr lang="ru-RU" sz="2400" dirty="0"/>
              <a:t> </a:t>
            </a:r>
            <a:r>
              <a:rPr lang="en-US" sz="2400" dirty="0"/>
              <a:t>b</a:t>
            </a:r>
            <a:r>
              <a:rPr lang="ru-RU" sz="2400" baseline="-25000" dirty="0"/>
              <a:t>1</a:t>
            </a:r>
            <a:r>
              <a:rPr lang="ru-RU" sz="2400" dirty="0"/>
              <a:t>=1</a:t>
            </a:r>
          </a:p>
          <a:p>
            <a:pPr eaLnBrk="1" hangingPunct="1"/>
            <a:r>
              <a:rPr lang="ru-RU" sz="2400" dirty="0"/>
              <a:t> </a:t>
            </a:r>
            <a:r>
              <a:rPr lang="en-US" sz="2400" dirty="0"/>
              <a:t>q</a:t>
            </a:r>
            <a:r>
              <a:rPr lang="ru-RU" sz="2400" dirty="0"/>
              <a:t>=2</a:t>
            </a:r>
          </a:p>
          <a:p>
            <a:pPr eaLnBrk="1" hangingPunct="1"/>
            <a:r>
              <a:rPr lang="ru-RU" sz="2400" b="1" dirty="0"/>
              <a:t>Найти:</a:t>
            </a:r>
            <a:endParaRPr lang="en-US" sz="2400" b="1" dirty="0"/>
          </a:p>
          <a:p>
            <a:pPr eaLnBrk="1" hangingPunct="1"/>
            <a:r>
              <a:rPr lang="en-US" sz="2400" dirty="0"/>
              <a:t>S</a:t>
            </a:r>
            <a:r>
              <a:rPr lang="ru-RU" sz="2400" baseline="-25000" dirty="0"/>
              <a:t>30</a:t>
            </a:r>
          </a:p>
          <a:p>
            <a:pPr eaLnBrk="1" hangingPunct="1"/>
            <a:r>
              <a:rPr lang="ru-RU" sz="2400" b="1" dirty="0"/>
              <a:t>Решение:</a:t>
            </a:r>
            <a:endParaRPr lang="en-US" sz="2400" b="1" dirty="0"/>
          </a:p>
          <a:p>
            <a:pPr eaLnBrk="1" hangingPunct="1"/>
            <a:r>
              <a:rPr lang="en-US" sz="2400" dirty="0"/>
              <a:t>                </a:t>
            </a:r>
            <a:r>
              <a:rPr lang="ru-RU" sz="2400" dirty="0"/>
              <a:t> </a:t>
            </a:r>
            <a:r>
              <a:rPr lang="en-US" sz="2400" dirty="0" err="1"/>
              <a:t>S</a:t>
            </a:r>
            <a:r>
              <a:rPr lang="en-US" sz="2400" baseline="-25000" dirty="0" err="1"/>
              <a:t>n</a:t>
            </a:r>
            <a:r>
              <a:rPr lang="en-US" sz="2400" b="1" dirty="0"/>
              <a:t>=</a:t>
            </a:r>
            <a:endParaRPr lang="ru-RU" sz="2400" b="1" dirty="0"/>
          </a:p>
          <a:p>
            <a:pPr eaLnBrk="1" hangingPunct="1"/>
            <a:endParaRPr lang="ru-RU" sz="2400" b="1" dirty="0"/>
          </a:p>
          <a:p>
            <a:pPr eaLnBrk="1" hangingPunct="1"/>
            <a:endParaRPr lang="en-US" sz="2400" dirty="0"/>
          </a:p>
          <a:p>
            <a:pPr eaLnBrk="1" hangingPunct="1"/>
            <a:endParaRPr lang="ru-RU" sz="2400" dirty="0"/>
          </a:p>
          <a:p>
            <a:pPr eaLnBrk="1" hangingPunct="1"/>
            <a:r>
              <a:rPr lang="en-US" sz="2400" dirty="0"/>
              <a:t>S</a:t>
            </a:r>
            <a:r>
              <a:rPr lang="en-US" sz="2400" baseline="-25000" dirty="0"/>
              <a:t>30</a:t>
            </a:r>
            <a:r>
              <a:rPr lang="en-US" sz="2400" dirty="0"/>
              <a:t>=</a:t>
            </a:r>
            <a:r>
              <a:rPr lang="ru-RU" sz="2400" dirty="0"/>
              <a:t>                  =</a:t>
            </a:r>
            <a:r>
              <a:rPr lang="en-US" sz="2400" dirty="0"/>
              <a:t> </a:t>
            </a:r>
            <a:r>
              <a:rPr lang="ru-RU" sz="2400" dirty="0"/>
              <a:t>2</a:t>
            </a:r>
            <a:r>
              <a:rPr lang="ru-RU" sz="2400" baseline="30000" dirty="0"/>
              <a:t>30</a:t>
            </a:r>
            <a:r>
              <a:rPr lang="ru-RU" sz="2400" dirty="0"/>
              <a:t> -1</a:t>
            </a:r>
            <a:r>
              <a:rPr lang="en-US" sz="2400" dirty="0"/>
              <a:t> </a:t>
            </a:r>
            <a:r>
              <a:rPr lang="ru-RU" sz="2400" dirty="0"/>
              <a:t>=</a:t>
            </a:r>
            <a:r>
              <a:rPr lang="en-US" sz="2400" dirty="0"/>
              <a:t> </a:t>
            </a:r>
            <a:r>
              <a:rPr lang="ru-RU" sz="2400" dirty="0"/>
              <a:t>1073741824 -1</a:t>
            </a:r>
            <a:r>
              <a:rPr lang="en-US" sz="2400" dirty="0"/>
              <a:t> </a:t>
            </a:r>
            <a:r>
              <a:rPr lang="ru-RU" sz="2400" dirty="0"/>
              <a:t>=</a:t>
            </a:r>
          </a:p>
          <a:p>
            <a:pPr eaLnBrk="1" hangingPunct="1"/>
            <a:endParaRPr lang="ru-RU" sz="2400" dirty="0"/>
          </a:p>
          <a:p>
            <a:pPr eaLnBrk="1" hangingPunct="1"/>
            <a:endParaRPr lang="ru-RU" sz="2400" dirty="0"/>
          </a:p>
          <a:p>
            <a:pPr eaLnBrk="1" hangingPunct="1"/>
            <a:r>
              <a:rPr lang="ru-RU" sz="2400" dirty="0"/>
              <a:t>=</a:t>
            </a:r>
            <a:r>
              <a:rPr lang="en-US" sz="2400" dirty="0"/>
              <a:t> </a:t>
            </a:r>
            <a:r>
              <a:rPr lang="ru-RU" sz="2400" dirty="0"/>
              <a:t>1073741823 коп</a:t>
            </a:r>
            <a:r>
              <a:rPr lang="en-US" sz="2400" dirty="0"/>
              <a:t> </a:t>
            </a:r>
            <a:r>
              <a:rPr lang="ru-RU" sz="2400" dirty="0"/>
              <a:t>=</a:t>
            </a:r>
            <a:r>
              <a:rPr lang="en-US" sz="2400" dirty="0"/>
              <a:t> </a:t>
            </a:r>
            <a:r>
              <a:rPr lang="ru-RU" sz="2400" b="1" dirty="0"/>
              <a:t>10737418 </a:t>
            </a:r>
            <a:r>
              <a:rPr lang="ru-RU" sz="2400" b="1" dirty="0" err="1"/>
              <a:t>руб</a:t>
            </a:r>
            <a:r>
              <a:rPr lang="ru-RU" sz="2400" b="1" dirty="0"/>
              <a:t> 23 коп</a:t>
            </a:r>
          </a:p>
        </p:txBody>
      </p:sp>
      <p:sp>
        <p:nvSpPr>
          <p:cNvPr id="18435"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graphicFrame>
        <p:nvGraphicFramePr>
          <p:cNvPr id="10245" name="Object 5"/>
          <p:cNvGraphicFramePr>
            <a:graphicFrameLocks noChangeAspect="1"/>
          </p:cNvGraphicFramePr>
          <p:nvPr/>
        </p:nvGraphicFramePr>
        <p:xfrm>
          <a:off x="2627313" y="3500438"/>
          <a:ext cx="1152525" cy="998537"/>
        </p:xfrm>
        <a:graphic>
          <a:graphicData uri="http://schemas.openxmlformats.org/presentationml/2006/ole">
            <mc:AlternateContent xmlns:mc="http://schemas.openxmlformats.org/markup-compatibility/2006">
              <mc:Choice xmlns:v="urn:schemas-microsoft-com:vml" Requires="v">
                <p:oleObj spid="_x0000_s18508" name="Формула" r:id="rId3" imgW="622030" imgH="444307" progId="Equation.3">
                  <p:embed/>
                </p:oleObj>
              </mc:Choice>
              <mc:Fallback>
                <p:oleObj name="Формула" r:id="rId3" imgW="622030" imgH="444307" progId="Equation.3">
                  <p:embed/>
                  <p:pic>
                    <p:nvPicPr>
                      <p:cNvPr id="0" name="Picture 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313" y="3500438"/>
                        <a:ext cx="1152525" cy="998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7" name="Rectangle 8"/>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38"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39" name="Rectangle 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0" name="Text Box 13"/>
          <p:cNvSpPr txBox="1">
            <a:spLocks noChangeArrowheads="1"/>
          </p:cNvSpPr>
          <p:nvPr/>
        </p:nvSpPr>
        <p:spPr bwMode="auto">
          <a:xfrm>
            <a:off x="900113" y="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a:p>
        </p:txBody>
      </p:sp>
      <p:sp>
        <p:nvSpPr>
          <p:cNvPr id="18441" name="Rectangle 1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2" name="Rectangle 1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3" name="Rectangle 1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4" name="Rectangle 2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5" name="Rectangle 2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6" name="Rectangle 2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7" name="Rectangle 2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ru-RU"/>
          </a:p>
        </p:txBody>
      </p:sp>
      <p:sp>
        <p:nvSpPr>
          <p:cNvPr id="18448" name="Text Box 28"/>
          <p:cNvSpPr txBox="1">
            <a:spLocks noChangeArrowheads="1"/>
          </p:cNvSpPr>
          <p:nvPr/>
        </p:nvSpPr>
        <p:spPr bwMode="auto">
          <a:xfrm>
            <a:off x="684213" y="260350"/>
            <a:ext cx="796673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4000" dirty="0">
                <a:solidFill>
                  <a:srgbClr val="CC0000"/>
                </a:solidFill>
              </a:rPr>
              <a:t>Сумма, которую получит </a:t>
            </a:r>
            <a:r>
              <a:rPr lang="ru-RU" sz="4000" dirty="0" smtClean="0">
                <a:solidFill>
                  <a:srgbClr val="CC0000"/>
                </a:solidFill>
              </a:rPr>
              <a:t>мудрец</a:t>
            </a:r>
            <a:endParaRPr lang="ru-RU" sz="4000" dirty="0">
              <a:solidFill>
                <a:srgbClr val="CC0000"/>
              </a:solidFill>
            </a:endParaRPr>
          </a:p>
        </p:txBody>
      </p:sp>
      <p:graphicFrame>
        <p:nvGraphicFramePr>
          <p:cNvPr id="10269" name="Object 29"/>
          <p:cNvGraphicFramePr>
            <a:graphicFrameLocks noChangeAspect="1"/>
          </p:cNvGraphicFramePr>
          <p:nvPr/>
        </p:nvGraphicFramePr>
        <p:xfrm>
          <a:off x="1258888" y="5013325"/>
          <a:ext cx="1395412" cy="820738"/>
        </p:xfrm>
        <a:graphic>
          <a:graphicData uri="http://schemas.openxmlformats.org/presentationml/2006/ole">
            <mc:AlternateContent xmlns:mc="http://schemas.openxmlformats.org/markup-compatibility/2006">
              <mc:Choice xmlns:v="urn:schemas-microsoft-com:vml" Requires="v">
                <p:oleObj spid="_x0000_s18509" name="Формула" r:id="rId5" imgW="710891" imgH="418918" progId="Equation.3">
                  <p:embed/>
                </p:oleObj>
              </mc:Choice>
              <mc:Fallback>
                <p:oleObj name="Формула" r:id="rId5" imgW="710891" imgH="418918" progId="Equation.3">
                  <p:embed/>
                  <p:pic>
                    <p:nvPicPr>
                      <p:cNvPr id="0" name="Picture 5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8888" y="5013325"/>
                        <a:ext cx="1395412" cy="820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fade">
                                      <p:cBhvr>
                                        <p:cTn id="7" dur="2000"/>
                                        <p:tgtEl>
                                          <p:spTgt spid="10244"/>
                                        </p:tgtEl>
                                      </p:cBhvr>
                                    </p:animEffect>
                                    <p:anim calcmode="lin" valueType="num">
                                      <p:cBhvr>
                                        <p:cTn id="8" dur="2000" fill="hold"/>
                                        <p:tgtEl>
                                          <p:spTgt spid="10244"/>
                                        </p:tgtEl>
                                        <p:attrNameLst>
                                          <p:attrName>ppt_x</p:attrName>
                                        </p:attrNameLst>
                                      </p:cBhvr>
                                      <p:tavLst>
                                        <p:tav tm="0">
                                          <p:val>
                                            <p:strVal val="#ppt_x"/>
                                          </p:val>
                                        </p:tav>
                                        <p:tav tm="100000">
                                          <p:val>
                                            <p:strVal val="#ppt_x"/>
                                          </p:val>
                                        </p:tav>
                                      </p:tavLst>
                                    </p:anim>
                                    <p:anim calcmode="lin" valueType="num">
                                      <p:cBhvr>
                                        <p:cTn id="9" dur="2000" fill="hold"/>
                                        <p:tgtEl>
                                          <p:spTgt spid="10244"/>
                                        </p:tgtEl>
                                        <p:attrNameLst>
                                          <p:attrName>ppt_y</p:attrName>
                                        </p:attrNameLst>
                                      </p:cBhvr>
                                      <p:tavLst>
                                        <p:tav tm="0">
                                          <p:val>
                                            <p:strVal val="#ppt_y+.1"/>
                                          </p:val>
                                        </p:tav>
                                        <p:tav tm="100000">
                                          <p:val>
                                            <p:strVal val="#ppt_y"/>
                                          </p:val>
                                        </p:tav>
                                      </p:tavLst>
                                    </p:anim>
                                  </p:childTnLst>
                                </p:cTn>
                              </p:par>
                              <p:par>
                                <p:cTn id="10" presetID="10" presetClass="entr" presetSubtype="0" fill="hold" nodeType="withEffect">
                                  <p:stCondLst>
                                    <p:cond delay="0"/>
                                  </p:stCondLst>
                                  <p:childTnLst>
                                    <p:set>
                                      <p:cBhvr>
                                        <p:cTn id="11" dur="1" fill="hold">
                                          <p:stCondLst>
                                            <p:cond delay="0"/>
                                          </p:stCondLst>
                                        </p:cTn>
                                        <p:tgtEl>
                                          <p:spTgt spid="10245"/>
                                        </p:tgtEl>
                                        <p:attrNameLst>
                                          <p:attrName>style.visibility</p:attrName>
                                        </p:attrNameLst>
                                      </p:cBhvr>
                                      <p:to>
                                        <p:strVal val="visible"/>
                                      </p:to>
                                    </p:set>
                                    <p:animEffect transition="in" filter="fade">
                                      <p:cBhvr>
                                        <p:cTn id="12" dur="5000"/>
                                        <p:tgtEl>
                                          <p:spTgt spid="10245"/>
                                        </p:tgtEl>
                                      </p:cBhvr>
                                    </p:animEffect>
                                  </p:childTnLst>
                                </p:cTn>
                              </p:par>
                              <p:par>
                                <p:cTn id="13" presetID="10" presetClass="entr" presetSubtype="0" fill="hold" nodeType="withEffect">
                                  <p:stCondLst>
                                    <p:cond delay="0"/>
                                  </p:stCondLst>
                                  <p:childTnLst>
                                    <p:set>
                                      <p:cBhvr>
                                        <p:cTn id="14" dur="1" fill="hold">
                                          <p:stCondLst>
                                            <p:cond delay="0"/>
                                          </p:stCondLst>
                                        </p:cTn>
                                        <p:tgtEl>
                                          <p:spTgt spid="10269"/>
                                        </p:tgtEl>
                                        <p:attrNameLst>
                                          <p:attrName>style.visibility</p:attrName>
                                        </p:attrNameLst>
                                      </p:cBhvr>
                                      <p:to>
                                        <p:strVal val="visible"/>
                                      </p:to>
                                    </p:set>
                                    <p:animEffect transition="in" filter="fade">
                                      <p:cBhvr>
                                        <p:cTn id="15" dur="5000"/>
                                        <p:tgtEl>
                                          <p:spTgt spid="10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Привал «Вопрос-ответ»</a:t>
            </a:r>
            <a:endParaRPr lang="ru-RU" dirty="0"/>
          </a:p>
        </p:txBody>
      </p:sp>
    </p:spTree>
    <p:extLst>
      <p:ext uri="{BB962C8B-B14F-4D97-AF65-F5344CB8AC3E}">
        <p14:creationId xmlns:p14="http://schemas.microsoft.com/office/powerpoint/2010/main" val="2118724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0" y="908720"/>
            <a:ext cx="91440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7200" b="1" i="1" dirty="0"/>
              <a:t>4</a:t>
            </a:r>
            <a:r>
              <a:rPr lang="ru-RU" sz="7200" b="1" i="1" dirty="0" smtClean="0"/>
              <a:t> </a:t>
            </a:r>
            <a:r>
              <a:rPr lang="ru-RU" sz="7200" b="1" i="1" dirty="0"/>
              <a:t>этап </a:t>
            </a:r>
          </a:p>
          <a:p>
            <a:pPr algn="ctr" eaLnBrk="1" hangingPunct="1"/>
            <a:r>
              <a:rPr lang="ru-RU" sz="7200" b="1" i="1" dirty="0" smtClean="0"/>
              <a:t>«Смелее решай – формулы применяй»</a:t>
            </a:r>
            <a:endParaRPr lang="ru-RU" sz="7200" b="1" i="1" dirty="0"/>
          </a:p>
        </p:txBody>
      </p:sp>
    </p:spTree>
    <p:extLst>
      <p:ext uri="{BB962C8B-B14F-4D97-AF65-F5344CB8AC3E}">
        <p14:creationId xmlns:p14="http://schemas.microsoft.com/office/powerpoint/2010/main" val="1544965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8"/>
          <p:cNvSpPr txBox="1">
            <a:spLocks noChangeArrowheads="1"/>
          </p:cNvSpPr>
          <p:nvPr/>
        </p:nvSpPr>
        <p:spPr bwMode="auto">
          <a:xfrm>
            <a:off x="0" y="260350"/>
            <a:ext cx="914399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4000" dirty="0" smtClean="0">
                <a:solidFill>
                  <a:srgbClr val="CC0000"/>
                </a:solidFill>
              </a:rPr>
              <a:t>Старинные задачи</a:t>
            </a:r>
            <a:endParaRPr lang="ru-RU" sz="4000" dirty="0">
              <a:solidFill>
                <a:srgbClr val="CC0000"/>
              </a:solidFill>
            </a:endParaRPr>
          </a:p>
        </p:txBody>
      </p:sp>
      <p:sp>
        <p:nvSpPr>
          <p:cNvPr id="3" name="Прямоугольник 2"/>
          <p:cNvSpPr/>
          <p:nvPr/>
        </p:nvSpPr>
        <p:spPr>
          <a:xfrm>
            <a:off x="179512" y="1052736"/>
            <a:ext cx="8856984" cy="2169825"/>
          </a:xfrm>
          <a:prstGeom prst="rect">
            <a:avLst/>
          </a:prstGeom>
        </p:spPr>
        <p:txBody>
          <a:bodyPr wrap="square">
            <a:spAutoFit/>
          </a:bodyPr>
          <a:lstStyle/>
          <a:p>
            <a:pPr algn="ctr">
              <a:lnSpc>
                <a:spcPct val="150000"/>
              </a:lnSpc>
            </a:pPr>
            <a:r>
              <a:rPr lang="ru-RU" b="1" dirty="0"/>
              <a:t>Задача. Египетский папирус (около 2000 лет до н.э.)</a:t>
            </a:r>
          </a:p>
          <a:p>
            <a:pPr algn="just">
              <a:lnSpc>
                <a:spcPct val="150000"/>
              </a:lnSpc>
            </a:pPr>
            <a:r>
              <a:rPr lang="ru-RU" dirty="0"/>
              <a:t>У семи лиц по семи кошек, каждая кошка съедает по семи мышей, каждая мышь съедает по семи колосьев ячменя, из каждого колоса может вырасти по семи мер зерна. Сколько мер зерна сохраняется благодаря этим кошкам?</a:t>
            </a:r>
          </a:p>
          <a:p>
            <a:pPr algn="just">
              <a:lnSpc>
                <a:spcPct val="150000"/>
              </a:lnSpc>
            </a:pPr>
            <a:r>
              <a:rPr lang="ru-RU" dirty="0"/>
              <a:t> </a:t>
            </a:r>
          </a:p>
        </p:txBody>
      </p:sp>
      <p:pic>
        <p:nvPicPr>
          <p:cNvPr id="24579" name="Picture 3" descr="C:\Users\Acer\Downloads\1288382783_65492faf4cf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2924944"/>
            <a:ext cx="5112350" cy="338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99725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8"/>
          <p:cNvSpPr txBox="1">
            <a:spLocks noChangeArrowheads="1"/>
          </p:cNvSpPr>
          <p:nvPr/>
        </p:nvSpPr>
        <p:spPr bwMode="auto">
          <a:xfrm>
            <a:off x="0" y="260350"/>
            <a:ext cx="914399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4000" dirty="0" smtClean="0">
                <a:solidFill>
                  <a:srgbClr val="CC0000"/>
                </a:solidFill>
              </a:rPr>
              <a:t>Старинные задачи</a:t>
            </a:r>
            <a:endParaRPr lang="ru-RU" sz="4000" dirty="0">
              <a:solidFill>
                <a:srgbClr val="CC0000"/>
              </a:solidFill>
            </a:endParaRPr>
          </a:p>
        </p:txBody>
      </p:sp>
      <p:sp>
        <p:nvSpPr>
          <p:cNvPr id="3" name="Прямоугольник 2"/>
          <p:cNvSpPr/>
          <p:nvPr/>
        </p:nvSpPr>
        <p:spPr>
          <a:xfrm>
            <a:off x="251520" y="1187167"/>
            <a:ext cx="8784976" cy="2169825"/>
          </a:xfrm>
          <a:prstGeom prst="rect">
            <a:avLst/>
          </a:prstGeom>
        </p:spPr>
        <p:txBody>
          <a:bodyPr wrap="square">
            <a:spAutoFit/>
          </a:bodyPr>
          <a:lstStyle/>
          <a:p>
            <a:pPr algn="ctr">
              <a:lnSpc>
                <a:spcPct val="150000"/>
              </a:lnSpc>
            </a:pPr>
            <a:r>
              <a:rPr lang="ru-RU" b="1" dirty="0"/>
              <a:t>Задача из арифметики </a:t>
            </a:r>
            <a:r>
              <a:rPr lang="ru-RU" b="1" dirty="0" smtClean="0"/>
              <a:t>Магницкого</a:t>
            </a:r>
            <a:endParaRPr lang="ru-RU" b="1" dirty="0"/>
          </a:p>
          <a:p>
            <a:pPr>
              <a:lnSpc>
                <a:spcPct val="150000"/>
              </a:lnSpc>
            </a:pPr>
            <a:r>
              <a:rPr lang="ru-RU" dirty="0"/>
              <a:t>Некто продает лошадь по числу подкованных гвоздей, которых у неё 16. За первый гвоздь он просит 1 копейку, за второй гвоздь – 2к., за третий – 4к., за </a:t>
            </a:r>
            <a:r>
              <a:rPr lang="ru-RU" dirty="0" smtClean="0"/>
              <a:t>четвёртый - 8к</a:t>
            </a:r>
            <a:r>
              <a:rPr lang="ru-RU" dirty="0"/>
              <a:t>. и всегда за каждый следующий вдвое больше, чем за предыдущий. Спрашивается, во сколько он ценит лошадь.</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141" y="3465801"/>
            <a:ext cx="4965131" cy="27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34141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8"/>
          <p:cNvSpPr txBox="1">
            <a:spLocks noChangeArrowheads="1"/>
          </p:cNvSpPr>
          <p:nvPr/>
        </p:nvSpPr>
        <p:spPr bwMode="auto">
          <a:xfrm>
            <a:off x="0" y="260350"/>
            <a:ext cx="914399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4000" dirty="0" smtClean="0">
                <a:solidFill>
                  <a:srgbClr val="CC0000"/>
                </a:solidFill>
              </a:rPr>
              <a:t>Геометрическая прогрессия</a:t>
            </a:r>
          </a:p>
          <a:p>
            <a:pPr algn="ctr" eaLnBrk="1" hangingPunct="1"/>
            <a:r>
              <a:rPr lang="ru-RU" sz="4000" dirty="0" smtClean="0">
                <a:solidFill>
                  <a:srgbClr val="CC0000"/>
                </a:solidFill>
              </a:rPr>
              <a:t> в нашей жизни</a:t>
            </a:r>
            <a:endParaRPr lang="ru-RU" sz="4000" dirty="0">
              <a:solidFill>
                <a:srgbClr val="CC0000"/>
              </a:solidFill>
            </a:endParaRPr>
          </a:p>
        </p:txBody>
      </p:sp>
      <p:sp>
        <p:nvSpPr>
          <p:cNvPr id="5" name="Прямоугольник 4"/>
          <p:cNvSpPr/>
          <p:nvPr/>
        </p:nvSpPr>
        <p:spPr>
          <a:xfrm>
            <a:off x="179512" y="1700808"/>
            <a:ext cx="8784976" cy="1338828"/>
          </a:xfrm>
          <a:prstGeom prst="rect">
            <a:avLst/>
          </a:prstGeom>
        </p:spPr>
        <p:txBody>
          <a:bodyPr wrap="square">
            <a:spAutoFit/>
          </a:bodyPr>
          <a:lstStyle/>
          <a:p>
            <a:pPr algn="ctr">
              <a:lnSpc>
                <a:spcPct val="150000"/>
              </a:lnSpc>
            </a:pPr>
            <a:r>
              <a:rPr lang="ru-RU" b="1" dirty="0" smtClean="0"/>
              <a:t>Задача</a:t>
            </a:r>
            <a:endParaRPr lang="ru-RU" b="1" dirty="0"/>
          </a:p>
          <a:p>
            <a:pPr>
              <a:lnSpc>
                <a:spcPct val="150000"/>
              </a:lnSpc>
            </a:pPr>
            <a:r>
              <a:rPr lang="ru-RU" dirty="0"/>
              <a:t>Человек, заболевший гриппом, может заразить за один день четырёх человек. Через сколько дней заболеют все учащиеся школы в количестве 341 человек?</a:t>
            </a:r>
          </a:p>
        </p:txBody>
      </p:sp>
      <p:pic>
        <p:nvPicPr>
          <p:cNvPr id="26626" name="Picture 2" descr="C:\Users\Acer\Downloads\grip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3140968"/>
            <a:ext cx="5256584" cy="3468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7692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8"/>
          <p:cNvSpPr txBox="1">
            <a:spLocks noChangeArrowheads="1"/>
          </p:cNvSpPr>
          <p:nvPr/>
        </p:nvSpPr>
        <p:spPr bwMode="auto">
          <a:xfrm>
            <a:off x="0" y="260350"/>
            <a:ext cx="914399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4000" dirty="0" smtClean="0">
                <a:solidFill>
                  <a:srgbClr val="CC0000"/>
                </a:solidFill>
              </a:rPr>
              <a:t>Геометрическая прогрессия</a:t>
            </a:r>
          </a:p>
          <a:p>
            <a:pPr algn="ctr" eaLnBrk="1" hangingPunct="1"/>
            <a:r>
              <a:rPr lang="ru-RU" sz="4000" dirty="0" smtClean="0">
                <a:solidFill>
                  <a:srgbClr val="CC0000"/>
                </a:solidFill>
              </a:rPr>
              <a:t> в нашей жизни</a:t>
            </a:r>
            <a:endParaRPr lang="ru-RU" sz="4000" dirty="0">
              <a:solidFill>
                <a:srgbClr val="CC0000"/>
              </a:solidFill>
            </a:endParaRPr>
          </a:p>
        </p:txBody>
      </p:sp>
      <p:sp>
        <p:nvSpPr>
          <p:cNvPr id="5" name="Прямоугольник 4"/>
          <p:cNvSpPr/>
          <p:nvPr/>
        </p:nvSpPr>
        <p:spPr>
          <a:xfrm>
            <a:off x="179512" y="1700808"/>
            <a:ext cx="8784976" cy="1338828"/>
          </a:xfrm>
          <a:prstGeom prst="rect">
            <a:avLst/>
          </a:prstGeom>
        </p:spPr>
        <p:txBody>
          <a:bodyPr wrap="square">
            <a:spAutoFit/>
          </a:bodyPr>
          <a:lstStyle/>
          <a:p>
            <a:pPr algn="ctr">
              <a:lnSpc>
                <a:spcPct val="150000"/>
              </a:lnSpc>
            </a:pPr>
            <a:r>
              <a:rPr lang="ru-RU" b="1" dirty="0" smtClean="0"/>
              <a:t>Задача</a:t>
            </a:r>
            <a:endParaRPr lang="ru-RU" b="1" dirty="0"/>
          </a:p>
          <a:p>
            <a:pPr>
              <a:lnSpc>
                <a:spcPct val="150000"/>
              </a:lnSpc>
            </a:pPr>
            <a:r>
              <a:rPr lang="ru-RU" dirty="0"/>
              <a:t>Клиент взял в банке кредит в размере 50000 рублей на 5 лет под 20% годовых. Какую сумму клиент должен вернуть банку в конце срока ( через 5 лет)?</a:t>
            </a:r>
          </a:p>
        </p:txBody>
      </p:sp>
      <p:pic>
        <p:nvPicPr>
          <p:cNvPr id="27650" name="Picture 2" descr="C:\Users\Acer\Downloads\kredi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140968"/>
            <a:ext cx="4397473" cy="3289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47831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8"/>
          <p:cNvSpPr txBox="1">
            <a:spLocks noChangeArrowheads="1"/>
          </p:cNvSpPr>
          <p:nvPr/>
        </p:nvSpPr>
        <p:spPr bwMode="auto">
          <a:xfrm>
            <a:off x="0" y="260350"/>
            <a:ext cx="914399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4000" dirty="0" smtClean="0">
                <a:solidFill>
                  <a:srgbClr val="CC0000"/>
                </a:solidFill>
              </a:rPr>
              <a:t>Связь геометрической прогрессии с другими науками</a:t>
            </a:r>
            <a:endParaRPr lang="ru-RU" sz="4000" dirty="0">
              <a:solidFill>
                <a:srgbClr val="CC0000"/>
              </a:solidFill>
            </a:endParaRPr>
          </a:p>
        </p:txBody>
      </p:sp>
      <p:sp>
        <p:nvSpPr>
          <p:cNvPr id="5" name="Прямоугольник 4"/>
          <p:cNvSpPr/>
          <p:nvPr/>
        </p:nvSpPr>
        <p:spPr>
          <a:xfrm>
            <a:off x="179512" y="1628800"/>
            <a:ext cx="8784976" cy="1703030"/>
          </a:xfrm>
          <a:prstGeom prst="rect">
            <a:avLst/>
          </a:prstGeom>
        </p:spPr>
        <p:txBody>
          <a:bodyPr wrap="square">
            <a:spAutoFit/>
          </a:bodyPr>
          <a:lstStyle/>
          <a:p>
            <a:pPr algn="ctr">
              <a:lnSpc>
                <a:spcPct val="150000"/>
              </a:lnSpc>
            </a:pPr>
            <a:r>
              <a:rPr lang="ru-RU" b="1" dirty="0" smtClean="0"/>
              <a:t>Задача </a:t>
            </a:r>
            <a:r>
              <a:rPr lang="ru-RU" b="1" dirty="0"/>
              <a:t>(физика</a:t>
            </a:r>
            <a:r>
              <a:rPr lang="ru-RU" b="1" dirty="0" smtClean="0"/>
              <a:t>)</a:t>
            </a:r>
            <a:endParaRPr lang="ru-RU" b="1" dirty="0"/>
          </a:p>
          <a:p>
            <a:pPr>
              <a:lnSpc>
                <a:spcPct val="150000"/>
              </a:lnSpc>
            </a:pPr>
            <a:r>
              <a:rPr lang="ru-RU" dirty="0"/>
              <a:t>После каждого движения поршня разрежающего насоса из сосуда удаляется 20% находящегося в нём воздуха. Определите давление воздуха внутри сосуда после шести движений поршня, если первоначально было 760 мм рт. столба.</a:t>
            </a:r>
          </a:p>
        </p:txBody>
      </p:sp>
      <p:pic>
        <p:nvPicPr>
          <p:cNvPr id="28675" name="Picture 3" descr="C:\Users\Acer\Downloads\7_10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0712" y="3365272"/>
            <a:ext cx="4315544" cy="3304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019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0" y="2057400"/>
            <a:ext cx="9144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7200" b="1" i="1"/>
              <a:t>1 этап </a:t>
            </a:r>
          </a:p>
          <a:p>
            <a:pPr algn="ctr" eaLnBrk="1" hangingPunct="1"/>
            <a:r>
              <a:rPr lang="ru-RU" sz="7200" b="1" i="1"/>
              <a:t>«Найди ошибки»</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8"/>
          <p:cNvSpPr txBox="1">
            <a:spLocks noChangeArrowheads="1"/>
          </p:cNvSpPr>
          <p:nvPr/>
        </p:nvSpPr>
        <p:spPr bwMode="auto">
          <a:xfrm>
            <a:off x="0" y="260350"/>
            <a:ext cx="914399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4000" dirty="0" smtClean="0">
                <a:solidFill>
                  <a:srgbClr val="CC0000"/>
                </a:solidFill>
              </a:rPr>
              <a:t>Связь геометрической прогрессии с другими науками</a:t>
            </a:r>
            <a:endParaRPr lang="ru-RU" sz="4000" dirty="0">
              <a:solidFill>
                <a:srgbClr val="CC0000"/>
              </a:solidFill>
            </a:endParaRPr>
          </a:p>
        </p:txBody>
      </p:sp>
      <p:sp>
        <p:nvSpPr>
          <p:cNvPr id="5" name="Прямоугольник 4"/>
          <p:cNvSpPr/>
          <p:nvPr/>
        </p:nvSpPr>
        <p:spPr>
          <a:xfrm>
            <a:off x="179512" y="1916832"/>
            <a:ext cx="8784976" cy="1703030"/>
          </a:xfrm>
          <a:prstGeom prst="rect">
            <a:avLst/>
          </a:prstGeom>
        </p:spPr>
        <p:txBody>
          <a:bodyPr wrap="square">
            <a:spAutoFit/>
          </a:bodyPr>
          <a:lstStyle/>
          <a:p>
            <a:pPr algn="ctr">
              <a:lnSpc>
                <a:spcPct val="150000"/>
              </a:lnSpc>
            </a:pPr>
            <a:r>
              <a:rPr lang="ru-RU" b="1" dirty="0"/>
              <a:t>Задача (биология</a:t>
            </a:r>
            <a:r>
              <a:rPr lang="ru-RU" b="1" dirty="0" smtClean="0"/>
              <a:t>)</a:t>
            </a:r>
            <a:endParaRPr lang="ru-RU" b="1" dirty="0"/>
          </a:p>
          <a:p>
            <a:pPr>
              <a:lnSpc>
                <a:spcPct val="150000"/>
              </a:lnSpc>
            </a:pPr>
            <a:r>
              <a:rPr lang="ru-RU" dirty="0"/>
              <a:t>Бактерия, попав в живой организм, к концу 20-й минуты делится на две бактерии, каждая из них к концу следующих 20 минут делится опять на две и т.д. Найдите число бактерий, образующихся из одной бактерии через 4 часа</a:t>
            </a:r>
            <a:r>
              <a:rPr lang="ru-RU" dirty="0" smtClean="0"/>
              <a:t>?</a:t>
            </a:r>
            <a:endParaRPr lang="ru-RU" dirty="0"/>
          </a:p>
        </p:txBody>
      </p:sp>
      <p:grpSp>
        <p:nvGrpSpPr>
          <p:cNvPr id="3" name="Группа 2"/>
          <p:cNvGrpSpPr/>
          <p:nvPr/>
        </p:nvGrpSpPr>
        <p:grpSpPr>
          <a:xfrm>
            <a:off x="3563888" y="3600599"/>
            <a:ext cx="2144713" cy="2852737"/>
            <a:chOff x="323850" y="3284538"/>
            <a:chExt cx="2144713" cy="2852737"/>
          </a:xfrm>
        </p:grpSpPr>
        <p:pic>
          <p:nvPicPr>
            <p:cNvPr id="4" name="Рисунок 3"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850" y="4581525"/>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Рисунок 5"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2988" y="3860800"/>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Рисунок 6" descr="000416_n.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2988" y="5300663"/>
              <a:ext cx="2730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7" descr="000416_n.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250" y="3500438"/>
              <a:ext cx="2730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Рисунок 8"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250" y="4221163"/>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Рисунок 9"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4076700"/>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0"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4437063"/>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250" y="4941888"/>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Рисунок 12"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250" y="5661025"/>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Рисунок 13"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3644900"/>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Рисунок 14"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5876925"/>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Рисунок 15"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5157788"/>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Рисунок 16" descr="000416_n.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513" y="5516563"/>
              <a:ext cx="2730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Рисунок 17"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3284538"/>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Рисунок 18" descr="000416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3" y="4797425"/>
              <a:ext cx="2730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0" name="Прямая со стрелкой 19"/>
            <p:cNvCxnSpPr>
              <a:stCxn id="4" idx="3"/>
            </p:cNvCxnSpPr>
            <p:nvPr/>
          </p:nvCxnSpPr>
          <p:spPr>
            <a:xfrm flipV="1">
              <a:off x="596900" y="4149725"/>
              <a:ext cx="446088" cy="561975"/>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stCxn id="4" idx="3"/>
            </p:cNvCxnSpPr>
            <p:nvPr/>
          </p:nvCxnSpPr>
          <p:spPr>
            <a:xfrm>
              <a:off x="596900" y="4711700"/>
              <a:ext cx="446088" cy="588963"/>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6" idx="3"/>
              <a:endCxn id="8" idx="1"/>
            </p:cNvCxnSpPr>
            <p:nvPr/>
          </p:nvCxnSpPr>
          <p:spPr>
            <a:xfrm flipV="1">
              <a:off x="1316038" y="3630613"/>
              <a:ext cx="303212" cy="360362"/>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a:stCxn id="6" idx="3"/>
            </p:cNvCxnSpPr>
            <p:nvPr/>
          </p:nvCxnSpPr>
          <p:spPr>
            <a:xfrm>
              <a:off x="1316038" y="3990975"/>
              <a:ext cx="303212" cy="230188"/>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stCxn id="7" idx="3"/>
              <a:endCxn id="12" idx="1"/>
            </p:cNvCxnSpPr>
            <p:nvPr/>
          </p:nvCxnSpPr>
          <p:spPr>
            <a:xfrm flipV="1">
              <a:off x="1316038" y="5072063"/>
              <a:ext cx="303212" cy="358775"/>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7" idx="3"/>
            </p:cNvCxnSpPr>
            <p:nvPr/>
          </p:nvCxnSpPr>
          <p:spPr>
            <a:xfrm>
              <a:off x="1316038" y="5430838"/>
              <a:ext cx="303212" cy="230187"/>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a:stCxn id="8" idx="3"/>
            </p:cNvCxnSpPr>
            <p:nvPr/>
          </p:nvCxnSpPr>
          <p:spPr>
            <a:xfrm flipV="1">
              <a:off x="1892300" y="3429000"/>
              <a:ext cx="303213" cy="201613"/>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8" idx="3"/>
              <a:endCxn id="14" idx="1"/>
            </p:cNvCxnSpPr>
            <p:nvPr/>
          </p:nvCxnSpPr>
          <p:spPr>
            <a:xfrm>
              <a:off x="1892300" y="3630613"/>
              <a:ext cx="303213" cy="144462"/>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a:stCxn id="9" idx="3"/>
              <a:endCxn id="10" idx="1"/>
            </p:cNvCxnSpPr>
            <p:nvPr/>
          </p:nvCxnSpPr>
          <p:spPr>
            <a:xfrm flipV="1">
              <a:off x="1892300" y="4206875"/>
              <a:ext cx="303213" cy="144463"/>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9" idx="3"/>
              <a:endCxn id="11" idx="1"/>
            </p:cNvCxnSpPr>
            <p:nvPr/>
          </p:nvCxnSpPr>
          <p:spPr>
            <a:xfrm>
              <a:off x="1892300" y="4351338"/>
              <a:ext cx="303213" cy="215900"/>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a:stCxn id="12" idx="3"/>
              <a:endCxn id="19" idx="1"/>
            </p:cNvCxnSpPr>
            <p:nvPr/>
          </p:nvCxnSpPr>
          <p:spPr>
            <a:xfrm flipV="1">
              <a:off x="1892300" y="4927600"/>
              <a:ext cx="303213" cy="144463"/>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a:stCxn id="12" idx="3"/>
            </p:cNvCxnSpPr>
            <p:nvPr/>
          </p:nvCxnSpPr>
          <p:spPr>
            <a:xfrm>
              <a:off x="1892300" y="5072063"/>
              <a:ext cx="303213" cy="142875"/>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a:stCxn id="13" idx="3"/>
              <a:endCxn id="17" idx="1"/>
            </p:cNvCxnSpPr>
            <p:nvPr/>
          </p:nvCxnSpPr>
          <p:spPr>
            <a:xfrm flipV="1">
              <a:off x="1892300" y="5648325"/>
              <a:ext cx="303213" cy="142875"/>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a:stCxn id="13" idx="3"/>
              <a:endCxn id="15" idx="1"/>
            </p:cNvCxnSpPr>
            <p:nvPr/>
          </p:nvCxnSpPr>
          <p:spPr>
            <a:xfrm>
              <a:off x="1892300" y="5791200"/>
              <a:ext cx="303213" cy="215900"/>
            </a:xfrm>
            <a:prstGeom prst="straightConnector1">
              <a:avLst/>
            </a:prstGeom>
            <a:ln w="12700">
              <a:solidFill>
                <a:srgbClr val="660033"/>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752424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Заголовок 1"/>
          <p:cNvSpPr>
            <a:spLocks noGrp="1"/>
          </p:cNvSpPr>
          <p:nvPr>
            <p:ph type="title"/>
          </p:nvPr>
        </p:nvSpPr>
        <p:spPr>
          <a:xfrm>
            <a:off x="457200" y="274638"/>
            <a:ext cx="8229600" cy="706437"/>
          </a:xfrm>
        </p:spPr>
        <p:txBody>
          <a:bodyPr/>
          <a:lstStyle/>
          <a:p>
            <a:pPr eaLnBrk="1" hangingPunct="1"/>
            <a:r>
              <a:rPr lang="ru-RU" sz="4000" dirty="0" smtClean="0">
                <a:solidFill>
                  <a:srgbClr val="C00000"/>
                </a:solidFill>
              </a:rPr>
              <a:t>Рефлексия</a:t>
            </a:r>
          </a:p>
        </p:txBody>
      </p:sp>
      <p:sp>
        <p:nvSpPr>
          <p:cNvPr id="24579" name="Содержимое 2"/>
          <p:cNvSpPr>
            <a:spLocks noGrp="1"/>
          </p:cNvSpPr>
          <p:nvPr>
            <p:ph sz="half" idx="1"/>
          </p:nvPr>
        </p:nvSpPr>
        <p:spPr>
          <a:xfrm>
            <a:off x="457200" y="981075"/>
            <a:ext cx="8362950" cy="5876925"/>
          </a:xfrm>
        </p:spPr>
        <p:txBody>
          <a:bodyPr/>
          <a:lstStyle/>
          <a:p>
            <a:pPr eaLnBrk="1" hangingPunct="1">
              <a:buFontTx/>
              <a:buNone/>
            </a:pPr>
            <a:r>
              <a:rPr lang="ru-RU" sz="2000" dirty="0" smtClean="0"/>
              <a:t>              </a:t>
            </a:r>
          </a:p>
          <a:p>
            <a:pPr eaLnBrk="1" hangingPunct="1">
              <a:buFontTx/>
              <a:buNone/>
            </a:pPr>
            <a:r>
              <a:rPr lang="ru-RU" sz="2000" dirty="0" smtClean="0"/>
              <a:t>           Ваше мнение о </a:t>
            </a:r>
            <a:r>
              <a:rPr lang="ru-RU" sz="2000" dirty="0" smtClean="0"/>
              <a:t>проведенном </a:t>
            </a:r>
            <a:r>
              <a:rPr lang="ru-RU" sz="2000" dirty="0" smtClean="0"/>
              <a:t>уроке, вот фразы, с которых вы можете начать…</a:t>
            </a:r>
          </a:p>
          <a:p>
            <a:pPr eaLnBrk="1" hangingPunct="1">
              <a:buFontTx/>
              <a:buNone/>
            </a:pPr>
            <a:r>
              <a:rPr lang="ru-RU" sz="2000" b="1" i="1" dirty="0"/>
              <a:t>С</a:t>
            </a:r>
            <a:r>
              <a:rPr lang="ru-RU" sz="2000" b="1" i="1" dirty="0" smtClean="0"/>
              <a:t>егодня я узнал…                                                                                           </a:t>
            </a:r>
          </a:p>
          <a:p>
            <a:pPr eaLnBrk="1" hangingPunct="1">
              <a:buFontTx/>
              <a:buNone/>
            </a:pPr>
            <a:r>
              <a:rPr lang="ru-RU" sz="2000" b="1" i="1" dirty="0" smtClean="0"/>
              <a:t>Я научился…</a:t>
            </a:r>
            <a:r>
              <a:rPr lang="ru-RU" sz="2000" dirty="0" smtClean="0"/>
              <a:t>         </a:t>
            </a:r>
          </a:p>
          <a:p>
            <a:pPr eaLnBrk="1" hangingPunct="1">
              <a:buFontTx/>
              <a:buNone/>
            </a:pPr>
            <a:r>
              <a:rPr lang="ru-RU" sz="2000" b="1" i="1" dirty="0" smtClean="0"/>
              <a:t>У меня получилось …</a:t>
            </a:r>
            <a:endParaRPr lang="ru-RU" sz="2000" dirty="0" smtClean="0"/>
          </a:p>
          <a:p>
            <a:pPr eaLnBrk="1" hangingPunct="1">
              <a:buFontTx/>
              <a:buNone/>
            </a:pPr>
            <a:r>
              <a:rPr lang="ru-RU" sz="2000" b="1" i="1" dirty="0" smtClean="0"/>
              <a:t>Я смог…</a:t>
            </a:r>
            <a:r>
              <a:rPr lang="ru-RU" sz="2000" dirty="0" smtClean="0"/>
              <a:t>                            </a:t>
            </a:r>
          </a:p>
          <a:p>
            <a:pPr eaLnBrk="1" hangingPunct="1">
              <a:buFontTx/>
              <a:buNone/>
            </a:pPr>
            <a:r>
              <a:rPr lang="ru-RU" sz="2000" b="1" i="1" dirty="0" smtClean="0"/>
              <a:t>Меня удивило…</a:t>
            </a:r>
            <a:endParaRPr lang="ru-RU" sz="2000" dirty="0" smtClean="0"/>
          </a:p>
          <a:p>
            <a:pPr eaLnBrk="1" hangingPunct="1">
              <a:buFontTx/>
              <a:buNone/>
            </a:pPr>
            <a:r>
              <a:rPr lang="ru-RU" sz="2000" b="1" i="1" dirty="0" smtClean="0"/>
              <a:t>Урок дал мне для жизни…</a:t>
            </a:r>
            <a:endParaRPr lang="ru-RU" sz="2000" dirty="0" smtClean="0"/>
          </a:p>
          <a:p>
            <a:pPr eaLnBrk="1" hangingPunct="1">
              <a:buFontTx/>
              <a:buNone/>
            </a:pPr>
            <a:r>
              <a:rPr lang="ru-RU" sz="2000" b="1" i="1" dirty="0" smtClean="0"/>
              <a:t>Мне захотелось…</a:t>
            </a:r>
            <a:r>
              <a:rPr lang="ru-RU" sz="2000" dirty="0" smtClean="0"/>
              <a:t>                           </a:t>
            </a:r>
          </a:p>
          <a:p>
            <a:pPr eaLnBrk="1" hangingPunct="1">
              <a:buFontTx/>
              <a:buNone/>
            </a:pPr>
            <a:r>
              <a:rPr lang="ru-RU" sz="2000" b="1" i="1" dirty="0" smtClean="0"/>
              <a:t>Было интересно…</a:t>
            </a:r>
            <a:endParaRPr lang="ru-RU" sz="2000" dirty="0" smtClean="0"/>
          </a:p>
          <a:p>
            <a:pPr eaLnBrk="1" hangingPunct="1">
              <a:buFontTx/>
              <a:buNone/>
            </a:pPr>
            <a:r>
              <a:rPr lang="ru-RU" sz="2000" b="1" i="1" dirty="0" smtClean="0"/>
              <a:t>Было трудно…</a:t>
            </a:r>
            <a:endParaRPr lang="ru-RU" sz="2000" dirty="0" smtClean="0"/>
          </a:p>
          <a:p>
            <a:pPr eaLnBrk="1" hangingPunct="1">
              <a:buFontTx/>
              <a:buNone/>
            </a:pPr>
            <a:r>
              <a:rPr lang="ru-RU" sz="2000" b="1" i="1" dirty="0" smtClean="0"/>
              <a:t>Я выполнял задания…</a:t>
            </a:r>
            <a:r>
              <a:rPr lang="ru-RU" sz="2000" dirty="0" smtClean="0"/>
              <a:t>                         </a:t>
            </a:r>
          </a:p>
          <a:p>
            <a:pPr eaLnBrk="1" hangingPunct="1">
              <a:buFontTx/>
              <a:buNone/>
            </a:pPr>
            <a:r>
              <a:rPr lang="ru-RU" sz="2000" dirty="0" smtClean="0"/>
              <a:t> </a:t>
            </a:r>
            <a:r>
              <a:rPr lang="ru-RU" sz="2000" b="1" i="1" dirty="0"/>
              <a:t>Я</a:t>
            </a:r>
            <a:r>
              <a:rPr lang="ru-RU" sz="2000" b="1" i="1" dirty="0" smtClean="0"/>
              <a:t> понял, что…</a:t>
            </a:r>
            <a:endParaRPr lang="ru-RU" sz="2000" dirty="0" smtClean="0"/>
          </a:p>
          <a:p>
            <a:pPr eaLnBrk="1" hangingPunct="1">
              <a:buFontTx/>
              <a:buNone/>
            </a:pPr>
            <a:r>
              <a:rPr lang="ru-RU" sz="2000" b="1" i="1" dirty="0" smtClean="0"/>
              <a:t>Теперь я могу…</a:t>
            </a:r>
            <a:endParaRPr lang="ru-RU" sz="2000" dirty="0" smtClean="0"/>
          </a:p>
          <a:p>
            <a:pPr eaLnBrk="1" hangingPunct="1"/>
            <a:endParaRPr lang="ru-RU" sz="20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1600200" y="15049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ru-RU"/>
          </a:p>
        </p:txBody>
      </p:sp>
      <p:sp>
        <p:nvSpPr>
          <p:cNvPr id="3075" name="Text Box 5"/>
          <p:cNvSpPr txBox="1">
            <a:spLocks noChangeArrowheads="1"/>
          </p:cNvSpPr>
          <p:nvPr/>
        </p:nvSpPr>
        <p:spPr bwMode="auto">
          <a:xfrm>
            <a:off x="3670862" y="260648"/>
            <a:ext cx="5437642"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200000"/>
              </a:lnSpc>
            </a:pPr>
            <a:r>
              <a:rPr lang="ru-RU" sz="2400" b="1" dirty="0" smtClean="0">
                <a:solidFill>
                  <a:srgbClr val="C00000"/>
                </a:solidFill>
              </a:rPr>
              <a:t>Закончился двадцатый век.</a:t>
            </a:r>
          </a:p>
          <a:p>
            <a:pPr eaLnBrk="1" hangingPunct="1">
              <a:lnSpc>
                <a:spcPct val="200000"/>
              </a:lnSpc>
            </a:pPr>
            <a:r>
              <a:rPr lang="ru-RU" sz="2400" b="1" dirty="0" smtClean="0">
                <a:solidFill>
                  <a:srgbClr val="C00000"/>
                </a:solidFill>
              </a:rPr>
              <a:t>Куда стремится человек?</a:t>
            </a:r>
          </a:p>
          <a:p>
            <a:pPr eaLnBrk="1" hangingPunct="1">
              <a:lnSpc>
                <a:spcPct val="200000"/>
              </a:lnSpc>
            </a:pPr>
            <a:r>
              <a:rPr lang="ru-RU" sz="2400" b="1" dirty="0" smtClean="0">
                <a:solidFill>
                  <a:srgbClr val="C00000"/>
                </a:solidFill>
              </a:rPr>
              <a:t>Изучен космос и моря,</a:t>
            </a:r>
          </a:p>
          <a:p>
            <a:pPr eaLnBrk="1" hangingPunct="1">
              <a:lnSpc>
                <a:spcPct val="200000"/>
              </a:lnSpc>
            </a:pPr>
            <a:r>
              <a:rPr lang="ru-RU" sz="2400" b="1" dirty="0" smtClean="0">
                <a:solidFill>
                  <a:srgbClr val="C00000"/>
                </a:solidFill>
              </a:rPr>
              <a:t>Строенье звезд и вся земля.</a:t>
            </a:r>
          </a:p>
          <a:p>
            <a:pPr eaLnBrk="1" hangingPunct="1">
              <a:lnSpc>
                <a:spcPct val="200000"/>
              </a:lnSpc>
            </a:pPr>
            <a:r>
              <a:rPr lang="ru-RU" sz="2400" b="1" dirty="0" smtClean="0">
                <a:solidFill>
                  <a:srgbClr val="C00000"/>
                </a:solidFill>
              </a:rPr>
              <a:t>Но математиков зовет</a:t>
            </a:r>
          </a:p>
          <a:p>
            <a:pPr eaLnBrk="1" hangingPunct="1">
              <a:lnSpc>
                <a:spcPct val="200000"/>
              </a:lnSpc>
            </a:pPr>
            <a:r>
              <a:rPr lang="ru-RU" sz="2400" b="1" dirty="0" smtClean="0">
                <a:solidFill>
                  <a:srgbClr val="C00000"/>
                </a:solidFill>
              </a:rPr>
              <a:t>Известный лозунг</a:t>
            </a:r>
          </a:p>
          <a:p>
            <a:pPr eaLnBrk="1" hangingPunct="1">
              <a:lnSpc>
                <a:spcPct val="200000"/>
              </a:lnSpc>
            </a:pPr>
            <a:r>
              <a:rPr lang="ru-RU" sz="2400" b="1" dirty="0" smtClean="0">
                <a:solidFill>
                  <a:srgbClr val="C00000"/>
                </a:solidFill>
              </a:rPr>
              <a:t>«Прогрессия – </a:t>
            </a:r>
            <a:r>
              <a:rPr lang="ru-RU" sz="2400" b="1" dirty="0">
                <a:solidFill>
                  <a:srgbClr val="C00000"/>
                </a:solidFill>
              </a:rPr>
              <a:t>д</a:t>
            </a:r>
            <a:r>
              <a:rPr lang="ru-RU" sz="2400" b="1" dirty="0" smtClean="0">
                <a:solidFill>
                  <a:srgbClr val="C00000"/>
                </a:solidFill>
              </a:rPr>
              <a:t>вижение вперед».</a:t>
            </a:r>
            <a:endParaRPr lang="ru-RU" sz="2400" b="1" dirty="0">
              <a:solidFill>
                <a:srgbClr val="C00000"/>
              </a:solidFill>
            </a:endParaRPr>
          </a:p>
        </p:txBody>
      </p:sp>
      <p:pic>
        <p:nvPicPr>
          <p:cNvPr id="3076" name="Picture 7" descr="j023783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825" y="3356992"/>
            <a:ext cx="3346450" cy="345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79278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838" y="1484313"/>
            <a:ext cx="1655762"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WordArt 5"/>
          <p:cNvSpPr>
            <a:spLocks noChangeArrowheads="1" noChangeShapeType="1" noTextEdit="1"/>
          </p:cNvSpPr>
          <p:nvPr/>
        </p:nvSpPr>
        <p:spPr bwMode="auto">
          <a:xfrm>
            <a:off x="2051050" y="1196975"/>
            <a:ext cx="5076825" cy="2016125"/>
          </a:xfrm>
          <a:prstGeom prst="rect">
            <a:avLst/>
          </a:prstGeom>
        </p:spPr>
        <p:txBody>
          <a:bodyPr spcFirstLastPara="1" wrap="none" fromWordArt="1">
            <a:prstTxWarp prst="textArchUp">
              <a:avLst>
                <a:gd name="adj" fmla="val 10800004"/>
              </a:avLst>
            </a:prstTxWarp>
          </a:bodyPr>
          <a:lstStyle/>
          <a:p>
            <a:pPr algn="ctr"/>
            <a:r>
              <a:rPr lang="ru-RU" sz="3600" kern="10">
                <a:ln w="9525">
                  <a:solidFill>
                    <a:srgbClr val="000000"/>
                  </a:solidFill>
                  <a:round/>
                  <a:headEnd/>
                  <a:tailEnd/>
                </a:ln>
                <a:solidFill>
                  <a:srgbClr val="CC0000"/>
                </a:solidFill>
                <a:latin typeface="Arial"/>
                <a:cs typeface="Arial"/>
              </a:rPr>
              <a:t>спасибо за работу</a:t>
            </a:r>
          </a:p>
        </p:txBody>
      </p:sp>
      <p:sp>
        <p:nvSpPr>
          <p:cNvPr id="26628" name="TextBox 5"/>
          <p:cNvSpPr txBox="1">
            <a:spLocks noChangeArrowheads="1"/>
          </p:cNvSpPr>
          <p:nvPr/>
        </p:nvSpPr>
        <p:spPr bwMode="auto">
          <a:xfrm>
            <a:off x="179388" y="2924175"/>
            <a:ext cx="9161462"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sz="2400" u="sng" dirty="0">
                <a:solidFill>
                  <a:srgbClr val="660033"/>
                </a:solidFill>
              </a:rPr>
              <a:t>Домашняя работа</a:t>
            </a:r>
            <a:r>
              <a:rPr lang="ru-RU" sz="2400" dirty="0">
                <a:solidFill>
                  <a:srgbClr val="660033"/>
                </a:solidFill>
              </a:rPr>
              <a:t>:</a:t>
            </a:r>
          </a:p>
          <a:p>
            <a:pPr eaLnBrk="1" hangingPunct="1"/>
            <a:r>
              <a:rPr lang="ru-RU" sz="2400" dirty="0">
                <a:solidFill>
                  <a:srgbClr val="660033"/>
                </a:solidFill>
              </a:rPr>
              <a:t>П. </a:t>
            </a:r>
            <a:r>
              <a:rPr lang="ru-RU" sz="2400" dirty="0" smtClean="0">
                <a:solidFill>
                  <a:srgbClr val="660033"/>
                </a:solidFill>
              </a:rPr>
              <a:t>28</a:t>
            </a:r>
            <a:endParaRPr lang="ru-RU" sz="2400" dirty="0">
              <a:solidFill>
                <a:srgbClr val="660033"/>
              </a:solidFill>
            </a:endParaRPr>
          </a:p>
          <a:p>
            <a:pPr eaLnBrk="1" hangingPunct="1"/>
            <a:r>
              <a:rPr lang="ru-RU" sz="2400" dirty="0">
                <a:solidFill>
                  <a:srgbClr val="660033"/>
                </a:solidFill>
              </a:rPr>
              <a:t>№ </a:t>
            </a:r>
            <a:r>
              <a:rPr lang="ru-RU" sz="2400" dirty="0" smtClean="0">
                <a:solidFill>
                  <a:srgbClr val="660033"/>
                </a:solidFill>
              </a:rPr>
              <a:t>649(а</a:t>
            </a:r>
            <a:r>
              <a:rPr lang="ru-RU" sz="2400" dirty="0">
                <a:solidFill>
                  <a:srgbClr val="660033"/>
                </a:solidFill>
              </a:rPr>
              <a:t>, </a:t>
            </a:r>
            <a:r>
              <a:rPr lang="ru-RU" sz="2400" dirty="0" smtClean="0">
                <a:solidFill>
                  <a:srgbClr val="660033"/>
                </a:solidFill>
              </a:rPr>
              <a:t>г)</a:t>
            </a:r>
            <a:endParaRPr lang="ru-RU" sz="2400" dirty="0">
              <a:solidFill>
                <a:srgbClr val="660033"/>
              </a:solidFill>
            </a:endParaRPr>
          </a:p>
          <a:p>
            <a:pPr eaLnBrk="1" hangingPunct="1"/>
            <a:r>
              <a:rPr lang="ru-RU" sz="2400" dirty="0">
                <a:solidFill>
                  <a:srgbClr val="660033"/>
                </a:solidFill>
              </a:rPr>
              <a:t>№ </a:t>
            </a:r>
            <a:r>
              <a:rPr lang="ru-RU" sz="2400" dirty="0" smtClean="0">
                <a:solidFill>
                  <a:srgbClr val="660033"/>
                </a:solidFill>
              </a:rPr>
              <a:t>650 </a:t>
            </a:r>
            <a:r>
              <a:rPr lang="ru-RU" sz="2400" dirty="0">
                <a:solidFill>
                  <a:srgbClr val="660033"/>
                </a:solidFill>
              </a:rPr>
              <a:t>(</a:t>
            </a:r>
            <a:r>
              <a:rPr lang="ru-RU" sz="2400" dirty="0" smtClean="0">
                <a:solidFill>
                  <a:srgbClr val="660033"/>
                </a:solidFill>
              </a:rPr>
              <a:t>а)</a:t>
            </a:r>
            <a:endParaRPr lang="ru-RU" sz="2400" dirty="0">
              <a:solidFill>
                <a:srgbClr val="660033"/>
              </a:solidFill>
            </a:endParaRPr>
          </a:p>
          <a:p>
            <a:pPr eaLnBrk="1" hangingPunct="1"/>
            <a:endParaRPr lang="ru-RU" sz="2400" dirty="0">
              <a:solidFill>
                <a:srgbClr val="660033"/>
              </a:solidFill>
            </a:endParaRPr>
          </a:p>
          <a:p>
            <a:pPr eaLnBrk="1" hangingPunct="1"/>
            <a:r>
              <a:rPr lang="ru-RU" sz="2400" u="sng" dirty="0">
                <a:solidFill>
                  <a:srgbClr val="660033"/>
                </a:solidFill>
              </a:rPr>
              <a:t>Творческое задание</a:t>
            </a:r>
            <a:r>
              <a:rPr lang="ru-RU" sz="2400" dirty="0">
                <a:solidFill>
                  <a:srgbClr val="660033"/>
                </a:solidFill>
              </a:rPr>
              <a:t>: используя задачник </a:t>
            </a:r>
            <a:r>
              <a:rPr lang="ru-RU" sz="2400" dirty="0" err="1">
                <a:solidFill>
                  <a:srgbClr val="660033"/>
                </a:solidFill>
              </a:rPr>
              <a:t>Л.Магницкого</a:t>
            </a:r>
            <a:r>
              <a:rPr lang="ru-RU" sz="2400" dirty="0">
                <a:solidFill>
                  <a:srgbClr val="660033"/>
                </a:solidFill>
              </a:rPr>
              <a:t>,</a:t>
            </a:r>
          </a:p>
          <a:p>
            <a:pPr eaLnBrk="1" hangingPunct="1"/>
            <a:r>
              <a:rPr lang="ru-RU" sz="2400" dirty="0">
                <a:solidFill>
                  <a:srgbClr val="660033"/>
                </a:solidFill>
              </a:rPr>
              <a:t> </a:t>
            </a:r>
            <a:r>
              <a:rPr lang="ru-RU" sz="2400" dirty="0" err="1">
                <a:solidFill>
                  <a:srgbClr val="660033"/>
                </a:solidFill>
              </a:rPr>
              <a:t>интернет-ресурсы</a:t>
            </a:r>
            <a:r>
              <a:rPr lang="ru-RU" sz="2400" dirty="0">
                <a:solidFill>
                  <a:srgbClr val="660033"/>
                </a:solidFill>
              </a:rPr>
              <a:t> или другую литературу подобрать </a:t>
            </a:r>
          </a:p>
          <a:p>
            <a:pPr eaLnBrk="1" hangingPunct="1"/>
            <a:r>
              <a:rPr lang="ru-RU" sz="2400" dirty="0">
                <a:solidFill>
                  <a:srgbClr val="660033"/>
                </a:solidFill>
              </a:rPr>
              <a:t>пример практической задачи, при решении которой требуется</a:t>
            </a:r>
          </a:p>
          <a:p>
            <a:pPr eaLnBrk="1" hangingPunct="1"/>
            <a:r>
              <a:rPr lang="ru-RU" sz="2400" dirty="0">
                <a:solidFill>
                  <a:srgbClr val="660033"/>
                </a:solidFill>
              </a:rPr>
              <a:t>формула суммы </a:t>
            </a:r>
            <a:r>
              <a:rPr lang="en-US" sz="2400" dirty="0">
                <a:solidFill>
                  <a:srgbClr val="660033"/>
                </a:solidFill>
              </a:rPr>
              <a:t>n </a:t>
            </a:r>
            <a:r>
              <a:rPr lang="ru-RU" sz="2400" dirty="0">
                <a:solidFill>
                  <a:srgbClr val="660033"/>
                </a:solidFill>
              </a:rPr>
              <a:t>первых членов геометрической прогрессии,</a:t>
            </a:r>
          </a:p>
          <a:p>
            <a:pPr eaLnBrk="1" hangingPunct="1"/>
            <a:r>
              <a:rPr lang="ru-RU" sz="2400" dirty="0">
                <a:solidFill>
                  <a:srgbClr val="660033"/>
                </a:solidFill>
              </a:rPr>
              <a:t>оформить условие и решение. </a:t>
            </a:r>
          </a:p>
          <a:p>
            <a:pPr eaLnBrk="1" hangingPunct="1"/>
            <a:endParaRPr lang="ru-RU" sz="2400" dirty="0">
              <a:solidFill>
                <a:srgbClr val="660033"/>
              </a:solidFill>
            </a:endParaRPr>
          </a:p>
          <a:p>
            <a:pPr eaLnBrk="1" hangingPunct="1"/>
            <a:endParaRPr lang="ru-RU" sz="2400" dirty="0">
              <a:solidFill>
                <a:srgbClr val="660033"/>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fade">
                                      <p:cBhvr>
                                        <p:cTn id="7" dur="2000"/>
                                        <p:tgtEl>
                                          <p:spTgt spid="20485"/>
                                        </p:tgtEl>
                                      </p:cBhvr>
                                    </p:animEffect>
                                    <p:anim calcmode="lin" valueType="num">
                                      <p:cBhvr>
                                        <p:cTn id="8" dur="2000" fill="hold"/>
                                        <p:tgtEl>
                                          <p:spTgt spid="20485"/>
                                        </p:tgtEl>
                                        <p:attrNameLst>
                                          <p:attrName>style.rotation</p:attrName>
                                        </p:attrNameLst>
                                      </p:cBhvr>
                                      <p:tavLst>
                                        <p:tav tm="0">
                                          <p:val>
                                            <p:fltVal val="720"/>
                                          </p:val>
                                        </p:tav>
                                        <p:tav tm="100000">
                                          <p:val>
                                            <p:fltVal val="0"/>
                                          </p:val>
                                        </p:tav>
                                      </p:tavLst>
                                    </p:anim>
                                    <p:anim calcmode="lin" valueType="num">
                                      <p:cBhvr>
                                        <p:cTn id="9" dur="2000" fill="hold"/>
                                        <p:tgtEl>
                                          <p:spTgt spid="20485"/>
                                        </p:tgtEl>
                                        <p:attrNameLst>
                                          <p:attrName>ppt_h</p:attrName>
                                        </p:attrNameLst>
                                      </p:cBhvr>
                                      <p:tavLst>
                                        <p:tav tm="0">
                                          <p:val>
                                            <p:fltVal val="0"/>
                                          </p:val>
                                        </p:tav>
                                        <p:tav tm="100000">
                                          <p:val>
                                            <p:strVal val="#ppt_h"/>
                                          </p:val>
                                        </p:tav>
                                      </p:tavLst>
                                    </p:anim>
                                    <p:anim calcmode="lin" valueType="num">
                                      <p:cBhvr>
                                        <p:cTn id="10" dur="2000" fill="hold"/>
                                        <p:tgtEl>
                                          <p:spTgt spid="20485"/>
                                        </p:tgtEl>
                                        <p:attrNameLst>
                                          <p:attrName>ppt_w</p:attrName>
                                        </p:attrNameLst>
                                      </p:cBhvr>
                                      <p:tavLst>
                                        <p:tav tm="0">
                                          <p:val>
                                            <p:fltVal val="0"/>
                                          </p:val>
                                        </p:tav>
                                        <p:tav tm="100000">
                                          <p:val>
                                            <p:strVal val="#ppt_w"/>
                                          </p:val>
                                        </p:tav>
                                      </p:tavLst>
                                    </p:anim>
                                  </p:childTnLst>
                                </p:cTn>
                              </p:par>
                              <p:par>
                                <p:cTn id="11" presetID="10" presetClass="entr" presetSubtype="0" fill="hold" nodeType="withEffect">
                                  <p:stCondLst>
                                    <p:cond delay="0"/>
                                  </p:stCondLst>
                                  <p:childTnLst>
                                    <p:set>
                                      <p:cBhvr>
                                        <p:cTn id="12" dur="1" fill="hold">
                                          <p:stCondLst>
                                            <p:cond delay="0"/>
                                          </p:stCondLst>
                                        </p:cTn>
                                        <p:tgtEl>
                                          <p:spTgt spid="20484"/>
                                        </p:tgtEl>
                                        <p:attrNameLst>
                                          <p:attrName>style.visibility</p:attrName>
                                        </p:attrNameLst>
                                      </p:cBhvr>
                                      <p:to>
                                        <p:strVal val="visible"/>
                                      </p:to>
                                    </p:set>
                                    <p:animEffect transition="in" filter="fade">
                                      <p:cBhvr>
                                        <p:cTn id="13" dur="2000"/>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Прямоугольник 1"/>
          <p:cNvSpPr>
            <a:spLocks noChangeArrowheads="1"/>
          </p:cNvSpPr>
          <p:nvPr/>
        </p:nvSpPr>
        <p:spPr bwMode="auto">
          <a:xfrm>
            <a:off x="0" y="115888"/>
            <a:ext cx="9144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sz="3200" dirty="0"/>
              <a:t>№ 267 </a:t>
            </a:r>
            <a:r>
              <a:rPr lang="ru-RU" sz="3200" dirty="0" smtClean="0"/>
              <a:t>(1) </a:t>
            </a:r>
            <a:r>
              <a:rPr lang="ru-RU" sz="3200" dirty="0"/>
              <a:t>(сборник заданий)</a:t>
            </a:r>
          </a:p>
        </p:txBody>
      </p:sp>
      <p:sp>
        <p:nvSpPr>
          <p:cNvPr id="5" name="Прямоугольник 4"/>
          <p:cNvSpPr>
            <a:spLocks noRot="1" noChangeAspect="1" noMove="1" noResize="1" noEditPoints="1" noAdjustHandles="1" noChangeArrowheads="1" noChangeShapeType="1" noTextEdit="1"/>
          </p:cNvSpPr>
          <p:nvPr/>
        </p:nvSpPr>
        <p:spPr>
          <a:xfrm>
            <a:off x="1403648" y="764704"/>
            <a:ext cx="6624736" cy="5860900"/>
          </a:xfrm>
          <a:prstGeom prst="rect">
            <a:avLst/>
          </a:prstGeom>
          <a:blipFill rotWithShape="1">
            <a:blip r:embed="rId2"/>
            <a:stretch>
              <a:fillRect l="-1380" b="-1351"/>
            </a:stretch>
          </a:blipFill>
        </p:spPr>
        <p:txBody>
          <a:bodyPr/>
          <a:lstStyle/>
          <a:p>
            <a:r>
              <a:rPr lang="ru-RU">
                <a:no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Прямоугольник 1"/>
          <p:cNvSpPr>
            <a:spLocks noChangeArrowheads="1"/>
          </p:cNvSpPr>
          <p:nvPr/>
        </p:nvSpPr>
        <p:spPr bwMode="auto">
          <a:xfrm>
            <a:off x="0" y="115888"/>
            <a:ext cx="9144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sz="3200" b="1" dirty="0"/>
              <a:t>№ 267 </a:t>
            </a:r>
            <a:r>
              <a:rPr lang="ru-RU" sz="3200" b="1" dirty="0" smtClean="0"/>
              <a:t>(1) </a:t>
            </a:r>
            <a:r>
              <a:rPr lang="ru-RU" sz="3200" b="1" dirty="0"/>
              <a:t>(сборник заданий)</a:t>
            </a:r>
          </a:p>
        </p:txBody>
      </p:sp>
      <p:sp>
        <p:nvSpPr>
          <p:cNvPr id="5" name="Прямоугольник 4"/>
          <p:cNvSpPr>
            <a:spLocks noRot="1" noChangeAspect="1" noMove="1" noResize="1" noEditPoints="1" noAdjustHandles="1" noChangeArrowheads="1" noChangeShapeType="1" noTextEdit="1"/>
          </p:cNvSpPr>
          <p:nvPr/>
        </p:nvSpPr>
        <p:spPr>
          <a:xfrm>
            <a:off x="1403648" y="764704"/>
            <a:ext cx="6624736" cy="5890523"/>
          </a:xfrm>
          <a:prstGeom prst="rect">
            <a:avLst/>
          </a:prstGeom>
          <a:blipFill rotWithShape="1">
            <a:blip r:embed="rId2"/>
            <a:stretch>
              <a:fillRect l="-1380" b="-1344"/>
            </a:stretch>
          </a:blipFill>
        </p:spPr>
        <p:txBody>
          <a:bodyPr/>
          <a:lstStyle/>
          <a:p>
            <a:r>
              <a:rPr lang="ru-RU">
                <a:noFill/>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рямоугольник 1"/>
          <p:cNvSpPr>
            <a:spLocks noChangeArrowheads="1"/>
          </p:cNvSpPr>
          <p:nvPr/>
        </p:nvSpPr>
        <p:spPr bwMode="auto">
          <a:xfrm>
            <a:off x="0" y="115888"/>
            <a:ext cx="9144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sz="3200" b="1" dirty="0"/>
              <a:t>№ 638 </a:t>
            </a:r>
          </a:p>
        </p:txBody>
      </p:sp>
      <p:sp>
        <p:nvSpPr>
          <p:cNvPr id="4" name="Прямоугольник 3"/>
          <p:cNvSpPr>
            <a:spLocks noRot="1" noChangeAspect="1" noMove="1" noResize="1" noEditPoints="1" noAdjustHandles="1" noChangeArrowheads="1" noChangeShapeType="1" noTextEdit="1"/>
          </p:cNvSpPr>
          <p:nvPr/>
        </p:nvSpPr>
        <p:spPr>
          <a:xfrm>
            <a:off x="539552" y="747252"/>
            <a:ext cx="6732748" cy="4150495"/>
          </a:xfrm>
          <a:prstGeom prst="rect">
            <a:avLst/>
          </a:prstGeom>
          <a:blipFill rotWithShape="1">
            <a:blip r:embed="rId2"/>
            <a:stretch>
              <a:fillRect l="-1449" b="-2647"/>
            </a:stretch>
          </a:blipFill>
        </p:spPr>
        <p:txBody>
          <a:bodyPr/>
          <a:lstStyle/>
          <a:p>
            <a:r>
              <a:rPr lang="ru-RU">
                <a:no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Прямоугольник 1"/>
          <p:cNvSpPr>
            <a:spLocks noChangeArrowheads="1"/>
          </p:cNvSpPr>
          <p:nvPr/>
        </p:nvSpPr>
        <p:spPr bwMode="auto">
          <a:xfrm>
            <a:off x="0" y="115888"/>
            <a:ext cx="9144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sz="3200" b="1" dirty="0"/>
              <a:t>№ 638 </a:t>
            </a:r>
          </a:p>
        </p:txBody>
      </p:sp>
      <p:sp>
        <p:nvSpPr>
          <p:cNvPr id="4" name="Прямоугольник 3"/>
          <p:cNvSpPr>
            <a:spLocks noRot="1" noChangeAspect="1" noMove="1" noResize="1" noEditPoints="1" noAdjustHandles="1" noChangeArrowheads="1" noChangeShapeType="1" noTextEdit="1"/>
          </p:cNvSpPr>
          <p:nvPr/>
        </p:nvSpPr>
        <p:spPr>
          <a:xfrm>
            <a:off x="539552" y="747252"/>
            <a:ext cx="6732748" cy="4150495"/>
          </a:xfrm>
          <a:prstGeom prst="rect">
            <a:avLst/>
          </a:prstGeom>
          <a:blipFill rotWithShape="1">
            <a:blip r:embed="rId2"/>
            <a:stretch>
              <a:fillRect l="-1449" b="-2500"/>
            </a:stretch>
          </a:blipFill>
        </p:spPr>
        <p:txBody>
          <a:bodyPr/>
          <a:lstStyle/>
          <a:p>
            <a:r>
              <a:rPr lang="ru-RU">
                <a:noFill/>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0" y="2057400"/>
            <a:ext cx="9144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ru-RU" sz="7200" b="1" i="1"/>
              <a:t>2 этап </a:t>
            </a:r>
          </a:p>
          <a:p>
            <a:pPr algn="ctr" eaLnBrk="1" hangingPunct="1"/>
            <a:r>
              <a:rPr lang="ru-RU" sz="7200" b="1" i="1"/>
              <a:t>«Получи пятёрку»</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971550" y="836613"/>
          <a:ext cx="7200900" cy="5534026"/>
        </p:xfrm>
        <a:graphic>
          <a:graphicData uri="http://schemas.openxmlformats.org/drawingml/2006/table">
            <a:tbl>
              <a:tblPr firstRow="1" firstCol="1" bandRow="1">
                <a:tableStyleId>{21E4AEA4-8DFA-4A89-87EB-49C32662AFE0}</a:tableStyleId>
              </a:tblPr>
              <a:tblGrid>
                <a:gridCol w="1200028"/>
                <a:gridCol w="1200028"/>
                <a:gridCol w="1200028"/>
                <a:gridCol w="1200028"/>
                <a:gridCol w="1200028"/>
                <a:gridCol w="1200760"/>
              </a:tblGrid>
              <a:tr h="802006">
                <a:tc>
                  <a:txBody>
                    <a:bodyPr/>
                    <a:lstStyle/>
                    <a:p>
                      <a:pPr algn="ctr">
                        <a:lnSpc>
                          <a:spcPct val="115000"/>
                        </a:lnSpc>
                        <a:spcAft>
                          <a:spcPts val="0"/>
                        </a:spcAft>
                      </a:pPr>
                      <a:r>
                        <a:rPr lang="ru-RU" sz="600" dirty="0">
                          <a:effectLst/>
                        </a:rPr>
                        <a:t> </a:t>
                      </a:r>
                      <a:endParaRPr lang="ru-RU" sz="6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en-US" sz="3900" dirty="0">
                          <a:effectLst/>
                        </a:rPr>
                        <a:t>a</a:t>
                      </a:r>
                      <a:endParaRPr lang="ru-RU" sz="6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en-US" sz="3900" dirty="0">
                          <a:effectLst/>
                        </a:rPr>
                        <a:t>b</a:t>
                      </a:r>
                      <a:endParaRPr lang="ru-RU" sz="6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en-US" sz="3900" dirty="0">
                          <a:effectLst/>
                        </a:rPr>
                        <a:t>c</a:t>
                      </a:r>
                      <a:endParaRPr lang="ru-RU" sz="6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en-US" sz="3900">
                          <a:effectLst/>
                        </a:rPr>
                        <a:t>d</a:t>
                      </a:r>
                      <a:endParaRPr lang="ru-RU" sz="600">
                        <a:effectLst/>
                        <a:latin typeface="Calibri"/>
                        <a:ea typeface="Calibri"/>
                        <a:cs typeface="Times New Roman"/>
                      </a:endParaRPr>
                    </a:p>
                  </a:txBody>
                  <a:tcPr marL="37469" marR="37469" marT="0" marB="0"/>
                </a:tc>
                <a:tc>
                  <a:txBody>
                    <a:bodyPr/>
                    <a:lstStyle/>
                    <a:p>
                      <a:pPr algn="ctr">
                        <a:lnSpc>
                          <a:spcPct val="115000"/>
                        </a:lnSpc>
                        <a:spcAft>
                          <a:spcPts val="0"/>
                        </a:spcAft>
                      </a:pPr>
                      <a:r>
                        <a:rPr lang="en-US" sz="3900">
                          <a:effectLst/>
                        </a:rPr>
                        <a:t>e</a:t>
                      </a:r>
                      <a:endParaRPr lang="ru-RU" sz="600">
                        <a:effectLst/>
                        <a:latin typeface="Calibri"/>
                        <a:ea typeface="Calibri"/>
                        <a:cs typeface="Times New Roman"/>
                      </a:endParaRPr>
                    </a:p>
                  </a:txBody>
                  <a:tcPr marL="37469" marR="37469" marT="0" marB="0"/>
                </a:tc>
              </a:tr>
              <a:tr h="946404">
                <a:tc>
                  <a:txBody>
                    <a:bodyPr/>
                    <a:lstStyle/>
                    <a:p>
                      <a:pPr algn="ctr">
                        <a:lnSpc>
                          <a:spcPct val="115000"/>
                        </a:lnSpc>
                        <a:spcAft>
                          <a:spcPts val="0"/>
                        </a:spcAft>
                      </a:pPr>
                      <a:r>
                        <a:rPr lang="en-US" sz="3900">
                          <a:effectLst/>
                        </a:rPr>
                        <a:t>1</a:t>
                      </a:r>
                      <a:endParaRPr lang="ru-RU" sz="60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b="1" dirty="0">
                          <a:solidFill>
                            <a:srgbClr val="C00000"/>
                          </a:solidFill>
                          <a:effectLst/>
                        </a:rPr>
                        <a:t> </a:t>
                      </a: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b="1" dirty="0" smtClean="0">
                          <a:solidFill>
                            <a:srgbClr val="C00000"/>
                          </a:solidFill>
                          <a:effectLst/>
                        </a:rPr>
                        <a:t> +</a:t>
                      </a:r>
                      <a:r>
                        <a:rPr lang="ru-RU" sz="5400" b="1" dirty="0">
                          <a:solidFill>
                            <a:srgbClr val="C00000"/>
                          </a:solidFill>
                          <a:effectLst/>
                        </a:rPr>
                        <a:t> </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b="1" dirty="0" smtClean="0">
                          <a:solidFill>
                            <a:srgbClr val="C00000"/>
                          </a:solidFill>
                          <a:effectLst/>
                        </a:rPr>
                        <a:t> +</a:t>
                      </a:r>
                      <a:r>
                        <a:rPr lang="ru-RU" sz="5400" b="1" dirty="0">
                          <a:solidFill>
                            <a:srgbClr val="C00000"/>
                          </a:solidFill>
                          <a:effectLst/>
                        </a:rPr>
                        <a:t> </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dirty="0" smtClean="0">
                          <a:effectLst/>
                        </a:rPr>
                        <a:t> -</a:t>
                      </a:r>
                      <a:r>
                        <a:rPr lang="ru-RU" sz="5400" dirty="0">
                          <a:effectLst/>
                        </a:rPr>
                        <a:t> </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 -</a:t>
                      </a:r>
                      <a:r>
                        <a:rPr lang="ru-RU" sz="5400" dirty="0">
                          <a:effectLst/>
                        </a:rPr>
                        <a:t> </a:t>
                      </a:r>
                      <a:endParaRPr lang="ru-RU" sz="5400" dirty="0">
                        <a:effectLst/>
                        <a:latin typeface="Calibri"/>
                        <a:ea typeface="Calibri"/>
                        <a:cs typeface="Times New Roman"/>
                      </a:endParaRPr>
                    </a:p>
                  </a:txBody>
                  <a:tcPr marL="37469" marR="37469" marT="0" marB="0"/>
                </a:tc>
              </a:tr>
              <a:tr h="946404">
                <a:tc>
                  <a:txBody>
                    <a:bodyPr/>
                    <a:lstStyle/>
                    <a:p>
                      <a:pPr algn="ctr">
                        <a:lnSpc>
                          <a:spcPct val="115000"/>
                        </a:lnSpc>
                        <a:spcAft>
                          <a:spcPts val="0"/>
                        </a:spcAft>
                      </a:pPr>
                      <a:r>
                        <a:rPr lang="en-US" sz="3900">
                          <a:effectLst/>
                        </a:rPr>
                        <a:t>2</a:t>
                      </a:r>
                      <a:endParaRPr lang="ru-RU" sz="60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b="1" dirty="0">
                          <a:solidFill>
                            <a:srgbClr val="C00000"/>
                          </a:solidFill>
                          <a:effectLst/>
                        </a:rPr>
                        <a:t> </a:t>
                      </a: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r>
              <a:tr h="946404">
                <a:tc>
                  <a:txBody>
                    <a:bodyPr/>
                    <a:lstStyle/>
                    <a:p>
                      <a:pPr algn="ctr">
                        <a:lnSpc>
                          <a:spcPct val="115000"/>
                        </a:lnSpc>
                        <a:spcAft>
                          <a:spcPts val="0"/>
                        </a:spcAft>
                      </a:pPr>
                      <a:r>
                        <a:rPr lang="en-US" sz="3900">
                          <a:effectLst/>
                        </a:rPr>
                        <a:t>3</a:t>
                      </a:r>
                      <a:endParaRPr lang="ru-RU" sz="60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b="1" dirty="0">
                          <a:solidFill>
                            <a:srgbClr val="C00000"/>
                          </a:solidFill>
                          <a:effectLst/>
                        </a:rPr>
                        <a:t> </a:t>
                      </a: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b="1" dirty="0">
                          <a:solidFill>
                            <a:srgbClr val="C00000"/>
                          </a:solidFill>
                          <a:effectLst/>
                        </a:rPr>
                        <a:t> </a:t>
                      </a: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b="1" dirty="0" smtClean="0">
                          <a:solidFill>
                            <a:srgbClr val="C00000"/>
                          </a:solidFill>
                          <a:effectLst/>
                        </a:rPr>
                        <a:t> +</a:t>
                      </a:r>
                      <a:r>
                        <a:rPr lang="ru-RU" sz="5400" b="1" dirty="0">
                          <a:solidFill>
                            <a:srgbClr val="C00000"/>
                          </a:solidFill>
                          <a:effectLst/>
                        </a:rPr>
                        <a:t> </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 -</a:t>
                      </a:r>
                      <a:r>
                        <a:rPr lang="ru-RU" sz="5400" dirty="0">
                          <a:effectLst/>
                        </a:rPr>
                        <a:t> </a:t>
                      </a:r>
                      <a:endParaRPr lang="ru-RU" sz="5400" dirty="0">
                        <a:effectLst/>
                        <a:latin typeface="Calibri"/>
                        <a:ea typeface="Calibri"/>
                        <a:cs typeface="Times New Roman"/>
                      </a:endParaRPr>
                    </a:p>
                  </a:txBody>
                  <a:tcPr marL="37469" marR="37469" marT="0" marB="0"/>
                </a:tc>
              </a:tr>
              <a:tr h="946404">
                <a:tc>
                  <a:txBody>
                    <a:bodyPr/>
                    <a:lstStyle/>
                    <a:p>
                      <a:pPr algn="ctr">
                        <a:lnSpc>
                          <a:spcPct val="115000"/>
                        </a:lnSpc>
                        <a:spcAft>
                          <a:spcPts val="0"/>
                        </a:spcAft>
                      </a:pPr>
                      <a:r>
                        <a:rPr lang="en-US" sz="3900">
                          <a:effectLst/>
                        </a:rPr>
                        <a:t>4</a:t>
                      </a:r>
                      <a:endParaRPr lang="ru-RU" sz="60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a:effectLst/>
                        </a:rPr>
                        <a:t> </a:t>
                      </a: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a:effectLst/>
                        </a:rPr>
                        <a:t> </a:t>
                      </a: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r>
              <a:tr h="946404">
                <a:tc>
                  <a:txBody>
                    <a:bodyPr/>
                    <a:lstStyle/>
                    <a:p>
                      <a:pPr algn="ctr">
                        <a:lnSpc>
                          <a:spcPct val="115000"/>
                        </a:lnSpc>
                        <a:spcAft>
                          <a:spcPts val="0"/>
                        </a:spcAft>
                      </a:pPr>
                      <a:r>
                        <a:rPr lang="en-US" sz="3900">
                          <a:effectLst/>
                        </a:rPr>
                        <a:t>5</a:t>
                      </a:r>
                      <a:endParaRPr lang="ru-RU" sz="60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b="1" dirty="0">
                          <a:solidFill>
                            <a:srgbClr val="C00000"/>
                          </a:solidFill>
                          <a:effectLst/>
                        </a:rPr>
                        <a:t> </a:t>
                      </a: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b="1" dirty="0" smtClean="0">
                          <a:solidFill>
                            <a:srgbClr val="C00000"/>
                          </a:solidFill>
                          <a:effectLst/>
                        </a:rPr>
                        <a:t>  +</a:t>
                      </a:r>
                      <a:r>
                        <a:rPr lang="ru-RU" sz="5400" b="1" dirty="0">
                          <a:solidFill>
                            <a:srgbClr val="C00000"/>
                          </a:solidFill>
                          <a:effectLst/>
                        </a:rPr>
                        <a:t> </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b="1" dirty="0" smtClean="0">
                          <a:solidFill>
                            <a:srgbClr val="C00000"/>
                          </a:solidFill>
                          <a:effectLst/>
                        </a:rPr>
                        <a:t>+</a:t>
                      </a:r>
                      <a:endParaRPr lang="ru-RU" sz="5400" b="1" dirty="0">
                        <a:solidFill>
                          <a:srgbClr val="C00000"/>
                        </a:solidFill>
                        <a:effectLst/>
                        <a:latin typeface="Calibri"/>
                        <a:ea typeface="Calibri"/>
                        <a:cs typeface="Times New Roman"/>
                      </a:endParaRPr>
                    </a:p>
                  </a:txBody>
                  <a:tcPr marL="37469" marR="37469" marT="0" marB="0">
                    <a:solidFill>
                      <a:srgbClr val="FFFF00"/>
                    </a:solidFill>
                  </a:tcPr>
                </a:tc>
                <a:tc>
                  <a:txBody>
                    <a:bodyPr/>
                    <a:lstStyle/>
                    <a:p>
                      <a:pPr algn="ctr">
                        <a:lnSpc>
                          <a:spcPct val="115000"/>
                        </a:lnSpc>
                        <a:spcAft>
                          <a:spcPts val="0"/>
                        </a:spcAft>
                      </a:pPr>
                      <a:r>
                        <a:rPr lang="ru-RU" sz="5400" dirty="0" smtClean="0">
                          <a:effectLst/>
                        </a:rPr>
                        <a:t> -</a:t>
                      </a:r>
                      <a:r>
                        <a:rPr lang="ru-RU" sz="5400" dirty="0">
                          <a:effectLst/>
                        </a:rPr>
                        <a:t> </a:t>
                      </a:r>
                      <a:endParaRPr lang="ru-RU" sz="5400" dirty="0">
                        <a:effectLst/>
                        <a:latin typeface="Calibri"/>
                        <a:ea typeface="Calibri"/>
                        <a:cs typeface="Times New Roman"/>
                      </a:endParaRPr>
                    </a:p>
                  </a:txBody>
                  <a:tcPr marL="37469" marR="37469" marT="0" marB="0"/>
                </a:tc>
                <a:tc>
                  <a:txBody>
                    <a:bodyPr/>
                    <a:lstStyle/>
                    <a:p>
                      <a:pPr algn="ctr">
                        <a:lnSpc>
                          <a:spcPct val="115000"/>
                        </a:lnSpc>
                        <a:spcAft>
                          <a:spcPts val="0"/>
                        </a:spcAft>
                      </a:pPr>
                      <a:r>
                        <a:rPr lang="ru-RU" sz="5400" dirty="0" smtClean="0">
                          <a:effectLst/>
                        </a:rPr>
                        <a:t>-</a:t>
                      </a:r>
                      <a:endParaRPr lang="ru-RU" sz="5400" dirty="0">
                        <a:effectLst/>
                        <a:latin typeface="Calibri"/>
                        <a:ea typeface="Calibri"/>
                        <a:cs typeface="Times New Roman"/>
                      </a:endParaRPr>
                    </a:p>
                  </a:txBody>
                  <a:tcPr marL="37469" marR="37469" marT="0" marB="0"/>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994</TotalTime>
  <Words>1056</Words>
  <Application>Microsoft Office PowerPoint</Application>
  <PresentationFormat>Экран (4:3)</PresentationFormat>
  <Paragraphs>204</Paragraphs>
  <Slides>33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33</vt:i4>
      </vt:variant>
    </vt:vector>
  </HeadingPairs>
  <TitlesOfParts>
    <vt:vector size="35" baseType="lpstr">
      <vt:lpstr>Оформление по умолчанию</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Привал «это интересно»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Задача – легенда о шахматах</vt:lpstr>
      <vt:lpstr>Сумму, которую получит мудрец</vt:lpstr>
      <vt:lpstr>Презентация PowerPoint</vt:lpstr>
      <vt:lpstr>Презентация PowerPoint</vt:lpstr>
      <vt:lpstr>Презентация PowerPoint</vt:lpstr>
      <vt:lpstr>Привал «Вопрос-ответ»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Рефлексия</vt:lpstr>
      <vt:lpstr>Презентация PowerPoint</vt:lpstr>
      <vt:lpstr>Презентация PowerPoint</vt:lpstr>
    </vt:vector>
  </TitlesOfParts>
  <Company>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User</cp:lastModifiedBy>
  <cp:revision>104</cp:revision>
  <dcterms:created xsi:type="dcterms:W3CDTF">2008-01-01T14:14:52Z</dcterms:created>
  <dcterms:modified xsi:type="dcterms:W3CDTF">2013-02-13T11:37:49Z</dcterms:modified>
</cp:coreProperties>
</file>