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0080625" cy="7559675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1032" y="-96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496618D5-B393-4FE1-9677-2FA06A447E5C}" type="slidenum">
              <a:t>‹#›</a:t>
            </a:fld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2766053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x-none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algn="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3A11D969-B197-4B90-A225-87620380E4A6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11895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x-none" sz="2000" b="0" i="0" u="none" strike="noStrike" kern="1200">
        <a:ln>
          <a:noFill/>
        </a:ln>
        <a:latin typeface="Arial" pitchFamily="18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>
            <a:spAutoFit/>
          </a:bodyPr>
          <a:lstStyle/>
          <a:p>
            <a:endParaRPr lang="x-non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88F765B-EA40-4C0F-845C-ADFAB5F4CC71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705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23687A8-E605-43B7-A220-D6A0CAA318CB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16695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64563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64563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FD5C7B6-C6B3-475A-A3A0-DF0FC6A6A664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4790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6929C9B-1FAD-4030-AF89-F5D659427D0B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51290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9B51320-356B-44E7-AB78-7B449366F65C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9195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60875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AEE5BA3-410E-4852-AAAA-EF1322E654E8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1155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01896AD-1B8E-425F-889B-3B3BC1245B23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04251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65274DF-4727-4897-B78A-4C2A4951EA76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422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A5BEBEB-0FDE-477E-8265-661F357FF608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915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54FF71A-9311-4E92-89C7-EC7B43591238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1295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9F3BD3A-6877-41A3-A90D-E01040A1C277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48847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x-none"/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9071640" cy="4989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503999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ct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7B7C7D9C-9F9B-4768-98DE-4DCA24A5034A}" type="slidenum">
              <a:t>‹#›</a:t>
            </a:fld>
            <a:endParaRPr 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rtl="0" hangingPunct="0">
        <a:tabLst/>
        <a:defRPr lang="x-none" sz="4400" b="0" i="0" u="none" strike="noStrike" kern="1200">
          <a:ln>
            <a:noFill/>
          </a:ln>
          <a:latin typeface="Arial" pitchFamily="18"/>
          <a:cs typeface="Tahoma" pitchFamily="2"/>
        </a:defRPr>
      </a:lvl1pPr>
    </p:titleStyle>
    <p:bodyStyle>
      <a:lvl1pPr rtl="0" hangingPunct="0">
        <a:spcBef>
          <a:spcPts val="0"/>
        </a:spcBef>
        <a:spcAft>
          <a:spcPts val="1417"/>
        </a:spcAft>
        <a:tabLst/>
        <a:defRPr lang="x-none" sz="3200" b="0" i="0" u="none" strike="noStrike" kern="1200">
          <a:ln>
            <a:noFill/>
          </a:ln>
          <a:latin typeface="Arial" pitchFamily="18"/>
          <a:cs typeface="Tahoma" pitchFamily="2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20.jp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25.jpg"/><Relationship Id="rId7" Type="http://schemas.openxmlformats.org/officeDocument/2006/relationships/image" Target="../media/image2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31.jpg"/><Relationship Id="rId7" Type="http://schemas.openxmlformats.org/officeDocument/2006/relationships/image" Target="../media/image3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g"/><Relationship Id="rId5" Type="http://schemas.openxmlformats.org/officeDocument/2006/relationships/image" Target="../media/image23.jpg"/><Relationship Id="rId4" Type="http://schemas.openxmlformats.org/officeDocument/2006/relationships/image" Target="../media/image32.jpg"/><Relationship Id="rId9" Type="http://schemas.openxmlformats.org/officeDocument/2006/relationships/image" Target="../media/image3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x-none" sz="3600" b="1">
                <a:solidFill>
                  <a:srgbClr val="006699"/>
                </a:solidFill>
              </a:rPr>
              <a:t>Научно-практическая конференция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>
          <a:xfrm>
            <a:off x="503999" y="1769040"/>
            <a:ext cx="9071640" cy="2379600"/>
          </a:xfrm>
        </p:spPr>
        <p:txBody>
          <a:bodyPr>
            <a:spAutoFit/>
          </a:bodyPr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pPr lvl="0" algn="ctr">
              <a:buNone/>
            </a:pPr>
            <a:r>
              <a:rPr lang="ru-RU" sz="4800" i="1">
                <a:solidFill>
                  <a:srgbClr val="CC3300"/>
                </a:solidFill>
              </a:rPr>
              <a:t>Воспитать ЧЕЛОВЕКА так, чтобы он видел в другом ЧЕЛОВЕКА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4294967295"/>
          </p:nvPr>
        </p:nvSpPr>
        <p:spPr>
          <a:xfrm>
            <a:off x="0" y="3780000"/>
            <a:ext cx="9900000" cy="4628880"/>
          </a:xfrm>
        </p:spPr>
        <p:txBody>
          <a:bodyPr>
            <a:spAutoFit/>
          </a:bodyPr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pPr lvl="0" algn="ctr">
              <a:buNone/>
            </a:pPr>
            <a:endParaRPr lang="ru-RU" sz="2600">
              <a:solidFill>
                <a:srgbClr val="461900"/>
              </a:solidFill>
            </a:endParaRPr>
          </a:p>
          <a:p>
            <a:pPr lvl="0" algn="ctr">
              <a:buNone/>
            </a:pPr>
            <a:r>
              <a:rPr lang="ru-RU" sz="2400" b="1">
                <a:solidFill>
                  <a:srgbClr val="801900"/>
                </a:solidFill>
              </a:rPr>
              <a:t>Учитель начальных классов Калинина Елена Викторовна</a:t>
            </a:r>
          </a:p>
          <a:p>
            <a:pPr lvl="0" algn="ctr">
              <a:buNone/>
            </a:pPr>
            <a:r>
              <a:rPr lang="ru-RU" sz="2400" b="1">
                <a:solidFill>
                  <a:srgbClr val="801900"/>
                </a:solidFill>
              </a:rPr>
              <a:t>МОУ СОШ №2 г. Белинского </a:t>
            </a:r>
            <a:br>
              <a:rPr lang="ru-RU" sz="2400" b="1">
                <a:solidFill>
                  <a:srgbClr val="801900"/>
                </a:solidFill>
              </a:rPr>
            </a:br>
            <a:r>
              <a:rPr lang="ru-RU" sz="2400" b="1">
                <a:solidFill>
                  <a:srgbClr val="801900"/>
                </a:solidFill>
              </a:rPr>
              <a:t>Пензенской области им. Р.М.Сазонова</a:t>
            </a:r>
          </a:p>
          <a:p>
            <a:pPr lvl="0" algn="ctr">
              <a:buNone/>
            </a:pPr>
            <a:endParaRPr lang="ru-RU" sz="2600" b="1">
              <a:solidFill>
                <a:srgbClr val="461900"/>
              </a:solidFill>
            </a:endParaRPr>
          </a:p>
          <a:p>
            <a:pPr lvl="0" algn="ctr">
              <a:buNone/>
            </a:pPr>
            <a:r>
              <a:rPr lang="ru-RU" sz="2600" b="1">
                <a:solidFill>
                  <a:srgbClr val="006699"/>
                </a:solidFill>
              </a:rPr>
              <a:t>г. Пенза, 2023</a:t>
            </a:r>
          </a:p>
          <a:p>
            <a:pPr lvl="0" algn="r">
              <a:buNone/>
            </a:pPr>
            <a:endParaRPr lang="ru-RU"/>
          </a:p>
          <a:p>
            <a:pPr lvl="0" algn="r">
              <a:buNone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x-none" b="1">
                <a:solidFill>
                  <a:srgbClr val="CC3300"/>
                </a:solidFill>
              </a:rPr>
              <a:t>Анкетирование.</a:t>
            </a:r>
            <a:r>
              <a:rPr lang="x-none"/>
              <a:t> </a:t>
            </a:r>
            <a:br>
              <a:rPr lang="x-none"/>
            </a:br>
            <a:r>
              <a:rPr lang="x-none" sz="3600"/>
              <a:t>Авторы: Лаврентьева Г.П., Титаренко Т.М.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>
          <a:xfrm>
            <a:off x="503999" y="1769040"/>
            <a:ext cx="4426560" cy="5013720"/>
          </a:xfrm>
        </p:spPr>
        <p:txBody>
          <a:bodyPr>
            <a:spAutoFit/>
          </a:bodyPr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pPr lvl="0"/>
            <a:r>
              <a:rPr lang="x-none"/>
              <a:t>Предположить, что ребёнок агрессивен, можно лишь в том случае, если в течение не менее, чем 6 месяцев в его поведении проявлялись хотя бы 4 из 8 перечисленных признаков.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4294967295"/>
          </p:nvPr>
        </p:nvSpPr>
        <p:spPr>
          <a:xfrm>
            <a:off x="5151960" y="1769040"/>
            <a:ext cx="4426560" cy="4989240"/>
          </a:xfrm>
          <a:blipFill>
            <a:blip r:embed="rId3"/>
            <a:stretch>
              <a:fillRect/>
            </a:stretch>
          </a:blipFill>
        </p:spPr>
        <p:txBody>
          <a:bodyPr>
            <a:spAutoFit/>
          </a:bodyPr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pPr lvl="0"/>
            <a:r>
              <a:rPr lang="ru-RU" sz="2800" b="1" dirty="0">
                <a:solidFill>
                  <a:srgbClr val="00CC33"/>
                </a:solidFill>
              </a:rPr>
              <a:t>1-5 б.</a:t>
            </a:r>
            <a:r>
              <a:rPr lang="ru-RU" sz="2800" b="1" dirty="0"/>
              <a:t> - минимальный;</a:t>
            </a:r>
          </a:p>
          <a:p>
            <a:pPr lvl="0"/>
            <a:r>
              <a:rPr lang="ru-RU" sz="2800" b="1" dirty="0"/>
              <a:t>6-10 б. - средний;</a:t>
            </a:r>
          </a:p>
          <a:p>
            <a:pPr lvl="0"/>
            <a:r>
              <a:rPr lang="ru-RU" sz="2800" b="1" dirty="0"/>
              <a:t>11-15 б. -  повышенный;</a:t>
            </a:r>
          </a:p>
          <a:p>
            <a:pPr lvl="0"/>
            <a:endParaRPr lang="ru-RU" sz="2800" b="1" dirty="0">
              <a:solidFill>
                <a:srgbClr val="FF0000"/>
              </a:solidFill>
            </a:endParaRPr>
          </a:p>
          <a:p>
            <a:pPr lvl="0"/>
            <a:endParaRPr lang="ru-RU" sz="2800" b="1" dirty="0">
              <a:solidFill>
                <a:srgbClr val="FF0000"/>
              </a:solidFill>
            </a:endParaRPr>
          </a:p>
          <a:p>
            <a:pPr lvl="0"/>
            <a:r>
              <a:rPr lang="ru-RU" sz="2800" b="1" dirty="0">
                <a:solidFill>
                  <a:srgbClr val="FF0000"/>
                </a:solidFill>
              </a:rPr>
              <a:t>16-20 б.</a:t>
            </a:r>
            <a:r>
              <a:rPr lang="ru-RU" sz="2800" b="1" dirty="0"/>
              <a:t> - высокий.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x-none" sz="5400" b="1">
                <a:solidFill>
                  <a:srgbClr val="CC0000"/>
                </a:solidFill>
                <a:effectLst>
                  <a:outerShdw dist="17961" dir="2700000">
                    <a:scrgbClr r="0" g="0" b="0"/>
                  </a:outerShdw>
                </a:effectLst>
              </a:rPr>
              <a:t>Спасибо за внимание!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/>
        <p:txBody>
          <a:bodyPr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indent="0" algn="ctr"/>
            <a:endParaRPr lang="x-none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80000" y="1440000"/>
            <a:ext cx="9720000" cy="594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540000" y="360000"/>
            <a:ext cx="9035640" cy="252000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x-none" sz="4800" b="1" i="1">
                <a:solidFill>
                  <a:srgbClr val="CC3300"/>
                </a:solidFill>
              </a:rPr>
              <a:t>Воспитать ЧЕЛОВЕКА так, чтобы он видел в другом </a:t>
            </a:r>
            <a:br>
              <a:rPr lang="x-none" sz="4800" b="1" i="1">
                <a:solidFill>
                  <a:srgbClr val="CC3300"/>
                </a:solidFill>
              </a:rPr>
            </a:br>
            <a:r>
              <a:rPr lang="x-none" sz="4800" b="1" i="1">
                <a:solidFill>
                  <a:srgbClr val="CC3300"/>
                </a:solidFill>
              </a:rPr>
              <a:t>ЧЕЛОВЕКА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>
          <a:xfrm>
            <a:off x="540000" y="3060000"/>
            <a:ext cx="9035640" cy="4006440"/>
          </a:xfrm>
        </p:spPr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pPr lvl="0" algn="r">
              <a:buNone/>
            </a:pPr>
            <a:endParaRPr lang="ru-RU" b="1">
              <a:solidFill>
                <a:srgbClr val="000033"/>
              </a:solidFill>
            </a:endParaRPr>
          </a:p>
          <a:p>
            <a:pPr lvl="0" algn="r">
              <a:buNone/>
            </a:pPr>
            <a:r>
              <a:rPr lang="ru-RU" b="1">
                <a:solidFill>
                  <a:srgbClr val="000033"/>
                </a:solidFill>
              </a:rPr>
              <a:t>Искусство воспитания заключается в том, чтобы человек, которого мы воспитываем, очеловечивал мир вещей, окружающих его, через отношение к вещам учился правильно по человечески относиться к людям.</a:t>
            </a:r>
          </a:p>
          <a:p>
            <a:pPr lvl="0" algn="r">
              <a:buNone/>
            </a:pPr>
            <a:r>
              <a:rPr lang="ru-RU" b="1">
                <a:solidFill>
                  <a:srgbClr val="000033"/>
                </a:solidFill>
              </a:rPr>
              <a:t>В.А. Сухомлинский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x-none" b="1">
                <a:solidFill>
                  <a:srgbClr val="CC3300"/>
                </a:solidFill>
              </a:rPr>
              <a:t>Душа обязана трудиться </a:t>
            </a:r>
            <a:br>
              <a:rPr lang="x-none" b="1">
                <a:solidFill>
                  <a:srgbClr val="CC3300"/>
                </a:solidFill>
              </a:rPr>
            </a:br>
            <a:r>
              <a:rPr lang="x-none" b="1">
                <a:solidFill>
                  <a:srgbClr val="CC3300"/>
                </a:solidFill>
              </a:rPr>
              <a:t>и день и ночь, и день и ночь!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>
          <a:xfrm>
            <a:off x="503999" y="1769040"/>
            <a:ext cx="4426560" cy="2379600"/>
          </a:xfrm>
        </p:spPr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endParaRPr lang="x-none"/>
          </a:p>
        </p:txBody>
      </p:sp>
      <p:sp>
        <p:nvSpPr>
          <p:cNvPr id="4" name="Текст 3"/>
          <p:cNvSpPr txBox="1">
            <a:spLocks noGrp="1"/>
          </p:cNvSpPr>
          <p:nvPr>
            <p:ph type="body" idx="4294967295"/>
          </p:nvPr>
        </p:nvSpPr>
        <p:spPr>
          <a:xfrm>
            <a:off x="5151960" y="1769040"/>
            <a:ext cx="4426560" cy="4989240"/>
          </a:xfrm>
        </p:spPr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endParaRPr lang="x-none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8360" y="1689839"/>
            <a:ext cx="3221640" cy="2270160"/>
          </a:xfrm>
          <a:prstGeom prst="rect">
            <a:avLst/>
          </a:prstGeom>
          <a:noFill/>
          <a:ln>
            <a:noFill/>
          </a:ln>
          <a:effectLst>
            <a:outerShdw dist="152735" dir="2700000" algn="tl">
              <a:srgbClr val="808080"/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180000" y="4500000"/>
            <a:ext cx="3060000" cy="23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3438000" y="2160000"/>
            <a:ext cx="6480000" cy="4500000"/>
          </a:xfrm>
          <a:prstGeom prst="rect">
            <a:avLst/>
          </a:prstGeom>
          <a:noFill/>
          <a:ln>
            <a:noFill/>
          </a:ln>
          <a:effectLst>
            <a:outerShdw dist="152735" dir="2700000" algn="tl">
              <a:srgbClr val="808080"/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540000" y="301320"/>
            <a:ext cx="9035640" cy="958680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x-none" sz="3200" b="1">
                <a:solidFill>
                  <a:srgbClr val="CC3300"/>
                </a:solidFill>
              </a:rPr>
              <a:t>Воспитать человека, значит воспитать</a:t>
            </a:r>
            <a:br>
              <a:rPr lang="x-none" sz="3200" b="1">
                <a:solidFill>
                  <a:srgbClr val="CC3300"/>
                </a:solidFill>
              </a:rPr>
            </a:br>
            <a:r>
              <a:rPr lang="x-none" sz="3200" b="1">
                <a:solidFill>
                  <a:srgbClr val="CC3300"/>
                </a:solidFill>
              </a:rPr>
              <a:t> у него перспективные пути. </a:t>
            </a:r>
            <a:r>
              <a:rPr lang="x-none" sz="3200"/>
              <a:t>(А.С.Макаренко)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860000" y="1620000"/>
            <a:ext cx="4718520" cy="28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4860000" y="4375440"/>
            <a:ext cx="4717800" cy="3004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503999" y="1620000"/>
            <a:ext cx="4426560" cy="30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503999" y="4680000"/>
            <a:ext cx="4426560" cy="27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x-none" b="1">
                <a:solidFill>
                  <a:srgbClr val="CC0000"/>
                </a:solidFill>
              </a:rPr>
              <a:t>Воспитывать других мы можем через себя ...</a:t>
            </a:r>
            <a:r>
              <a:rPr lang="x-none"/>
              <a:t> (Л. Толстой)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03640" y="1858679"/>
            <a:ext cx="2920680" cy="2199960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idx="4294967295"/>
          </p:nvPr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3570479" y="1862280"/>
            <a:ext cx="2920680" cy="2192760"/>
          </a:xfrm>
        </p:spPr>
      </p:pic>
      <p:pic>
        <p:nvPicPr>
          <p:cNvPr id="5" name="Рисунок 4"/>
          <p:cNvPicPr>
            <a:picLocks noGrp="1" noChangeAspect="1"/>
          </p:cNvPicPr>
          <p:nvPr>
            <p:ph type="pic" idx="4294967295"/>
          </p:nvPr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6637680" y="1863719"/>
            <a:ext cx="2920680" cy="219024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4294967295"/>
          </p:nvPr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6637680" y="4466880"/>
            <a:ext cx="2920680" cy="219600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lum/>
            <a:alphaModFix/>
          </a:blip>
          <a:srcRect/>
          <a:stretch>
            <a:fillRect/>
          </a:stretch>
        </p:blipFill>
        <p:spPr>
          <a:xfrm>
            <a:off x="3571200" y="4375440"/>
            <a:ext cx="2919959" cy="2378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lum/>
            <a:alphaModFix/>
          </a:blip>
          <a:srcRect/>
          <a:stretch>
            <a:fillRect/>
          </a:stretch>
        </p:blipFill>
        <p:spPr>
          <a:xfrm>
            <a:off x="504359" y="4375440"/>
            <a:ext cx="2919600" cy="23785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x-none" b="1">
                <a:solidFill>
                  <a:srgbClr val="CC0000"/>
                </a:solidFill>
              </a:rPr>
              <a:t>Учимся ценить </a:t>
            </a:r>
            <a:br>
              <a:rPr lang="x-none" b="1">
                <a:solidFill>
                  <a:srgbClr val="CC0000"/>
                </a:solidFill>
              </a:rPr>
            </a:br>
            <a:r>
              <a:rPr lang="x-none" b="1">
                <a:solidFill>
                  <a:srgbClr val="CC0000"/>
                </a:solidFill>
              </a:rPr>
              <a:t>традиционные ценности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559320" y="1949400"/>
            <a:ext cx="2920680" cy="2190600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idx="4294967295"/>
          </p:nvPr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499320" y="1980000"/>
            <a:ext cx="2920680" cy="2321640"/>
          </a:xfrm>
        </p:spPr>
      </p:pic>
      <p:pic>
        <p:nvPicPr>
          <p:cNvPr id="5" name="Рисунок 4"/>
          <p:cNvPicPr>
            <a:picLocks noGrp="1" noChangeAspect="1"/>
          </p:cNvPicPr>
          <p:nvPr>
            <p:ph type="pic" idx="4294967295"/>
          </p:nvPr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3570479" y="4469760"/>
            <a:ext cx="2920680" cy="2190240"/>
          </a:xfrm>
        </p:spPr>
      </p:pic>
      <p:sp>
        <p:nvSpPr>
          <p:cNvPr id="6" name="Текст 5"/>
          <p:cNvSpPr txBox="1">
            <a:spLocks noGrp="1"/>
          </p:cNvSpPr>
          <p:nvPr>
            <p:ph type="body" idx="4294967295"/>
          </p:nvPr>
        </p:nvSpPr>
        <p:spPr>
          <a:xfrm>
            <a:off x="3559320" y="1800000"/>
            <a:ext cx="2920680" cy="2379600"/>
          </a:xfrm>
        </p:spPr>
        <p:txBody>
          <a:bodyPr>
            <a:spAutoFit/>
          </a:bodyPr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endParaRPr lang="x-none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360000" y="4500000"/>
            <a:ext cx="3060000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lum/>
            <a:alphaModFix/>
          </a:blip>
          <a:srcRect/>
          <a:stretch>
            <a:fillRect/>
          </a:stretch>
        </p:blipFill>
        <p:spPr>
          <a:xfrm>
            <a:off x="6638040" y="4375080"/>
            <a:ext cx="2920680" cy="237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lum/>
            <a:alphaModFix/>
          </a:blip>
          <a:srcRect/>
          <a:stretch>
            <a:fillRect/>
          </a:stretch>
        </p:blipFill>
        <p:spPr>
          <a:xfrm>
            <a:off x="6660000" y="1980000"/>
            <a:ext cx="3060000" cy="21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x-none" b="1">
                <a:solidFill>
                  <a:srgbClr val="CC0000"/>
                </a:solidFill>
              </a:rPr>
              <a:t>Участвуем в проектах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>
          <a:xfrm>
            <a:off x="6638040" y="4375080"/>
            <a:ext cx="2920680" cy="2379600"/>
          </a:xfrm>
        </p:spPr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endParaRPr lang="x-none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559320" y="1800000"/>
            <a:ext cx="2920680" cy="237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503999" y="1769040"/>
            <a:ext cx="2920680" cy="237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6619320" y="1800000"/>
            <a:ext cx="2920680" cy="237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3739320" y="4500000"/>
            <a:ext cx="2920680" cy="237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lum/>
            <a:alphaModFix/>
          </a:blip>
          <a:srcRect/>
          <a:stretch>
            <a:fillRect/>
          </a:stretch>
        </p:blipFill>
        <p:spPr>
          <a:xfrm>
            <a:off x="503999" y="4375440"/>
            <a:ext cx="2920680" cy="2379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lum/>
            <a:alphaModFix/>
          </a:blip>
          <a:srcRect/>
          <a:stretch>
            <a:fillRect/>
          </a:stretch>
        </p:blipFill>
        <p:spPr>
          <a:xfrm>
            <a:off x="6791040" y="4603320"/>
            <a:ext cx="2920680" cy="219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x-none" b="1">
                <a:solidFill>
                  <a:srgbClr val="CC3300"/>
                </a:solidFill>
              </a:rPr>
              <a:t>Участвуем в проектах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>
          <a:xfrm>
            <a:off x="6638040" y="4375080"/>
            <a:ext cx="2920680" cy="2379600"/>
          </a:xfrm>
        </p:spPr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endParaRPr lang="x-none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571560" y="1769400"/>
            <a:ext cx="2919240" cy="2378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6638040" y="1769040"/>
            <a:ext cx="2920680" cy="237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360000" y="1769040"/>
            <a:ext cx="3064680" cy="237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503999" y="4375080"/>
            <a:ext cx="2920680" cy="237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lum/>
            <a:alphaModFix/>
          </a:blip>
          <a:srcRect/>
          <a:stretch>
            <a:fillRect/>
          </a:stretch>
        </p:blipFill>
        <p:spPr>
          <a:xfrm>
            <a:off x="3570840" y="4375080"/>
            <a:ext cx="2920680" cy="237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lum/>
            <a:alphaModFix/>
          </a:blip>
          <a:srcRect/>
          <a:stretch>
            <a:fillRect/>
          </a:stretch>
        </p:blipFill>
        <p:spPr>
          <a:xfrm>
            <a:off x="6660000" y="4320000"/>
            <a:ext cx="3060000" cy="25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x-none" sz="3600" b="1">
                <a:solidFill>
                  <a:srgbClr val="CC0000"/>
                </a:solidFill>
              </a:rPr>
              <a:t>Участвуем в проектах </a:t>
            </a:r>
            <a:br>
              <a:rPr lang="x-none" sz="3600" b="1">
                <a:solidFill>
                  <a:srgbClr val="CC0000"/>
                </a:solidFill>
              </a:rPr>
            </a:br>
            <a:r>
              <a:rPr lang="x-none" sz="3600" b="1">
                <a:solidFill>
                  <a:srgbClr val="CC0000"/>
                </a:solidFill>
              </a:rPr>
              <a:t>коллективных и индивидуальных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>
          <a:xfrm>
            <a:off x="6638040" y="4375080"/>
            <a:ext cx="2920680" cy="2379600"/>
          </a:xfrm>
        </p:spPr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endParaRPr lang="x-none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571200" y="2653920"/>
            <a:ext cx="2919959" cy="2378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503999" y="1769040"/>
            <a:ext cx="2920680" cy="237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6638040" y="1769040"/>
            <a:ext cx="2920680" cy="237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7020000" y="4500000"/>
            <a:ext cx="2880000" cy="23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lum/>
            <a:alphaModFix/>
          </a:blip>
          <a:srcRect/>
          <a:stretch>
            <a:fillRect/>
          </a:stretch>
        </p:blipFill>
        <p:spPr>
          <a:xfrm>
            <a:off x="77760" y="4500000"/>
            <a:ext cx="3060000" cy="23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lum/>
            <a:alphaModFix/>
          </a:blip>
          <a:srcRect/>
          <a:stretch>
            <a:fillRect/>
          </a:stretch>
        </p:blipFill>
        <p:spPr>
          <a:xfrm>
            <a:off x="4466160" y="5220000"/>
            <a:ext cx="2553840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>
            <a:lum/>
            <a:alphaModFix/>
          </a:blip>
          <a:srcRect/>
          <a:stretch>
            <a:fillRect/>
          </a:stretch>
        </p:blipFill>
        <p:spPr>
          <a:xfrm>
            <a:off x="2855880" y="5220000"/>
            <a:ext cx="1892160" cy="21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163</Words>
  <Application>Microsoft Office PowerPoint</Application>
  <PresentationFormat>Произвольный</PresentationFormat>
  <Paragraphs>27</Paragraphs>
  <Slides>11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Default</vt:lpstr>
      <vt:lpstr>Научно-практическая конференция</vt:lpstr>
      <vt:lpstr>Воспитать ЧЕЛОВЕКА так, чтобы он видел в другом  ЧЕЛОВЕКА</vt:lpstr>
      <vt:lpstr>Душа обязана трудиться  и день и ночь, и день и ночь!</vt:lpstr>
      <vt:lpstr>Воспитать человека, значит воспитать  у него перспективные пути. (А.С.Макаренко)</vt:lpstr>
      <vt:lpstr>Воспитывать других мы можем через себя ... (Л. Толстой)</vt:lpstr>
      <vt:lpstr>Учимся ценить  традиционные ценности</vt:lpstr>
      <vt:lpstr>Участвуем в проектах</vt:lpstr>
      <vt:lpstr>Участвуем в проектах</vt:lpstr>
      <vt:lpstr>Участвуем в проектах  коллективных и индивидуальных</vt:lpstr>
      <vt:lpstr>Анкетирование.  Авторы: Лаврентьева Г.П., Титаренко Т.М.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Научно-практическая конференция</dc:title>
  <dc:creator>Учитель</dc:creator>
  <cp:lastModifiedBy>Учитель</cp:lastModifiedBy>
  <cp:revision>38</cp:revision>
  <dcterms:created xsi:type="dcterms:W3CDTF">2009-04-16T11:32:32Z</dcterms:created>
  <dcterms:modified xsi:type="dcterms:W3CDTF">2023-11-29T11:37:17Z</dcterms:modified>
</cp:coreProperties>
</file>