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32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96618D5-B393-4FE1-9677-2FA06A447E5C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76605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3A11D969-B197-4B90-A225-87620380E4A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189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8F765B-EA40-4C0F-845C-ADFAB5F4CC7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05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3687A8-E605-43B7-A220-D6A0CAA318C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66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D5C7B6-C6B3-475A-A3A0-DF0FC6A6A66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79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929C9B-1FAD-4030-AF89-F5D659427D0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12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B51320-356B-44E7-AB78-7B449366F65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19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EE5BA3-410E-4852-AAAA-EF1322E654E8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15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1896AD-1B8E-425F-889B-3B3BC1245B2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42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5274DF-4727-4897-B78A-4C2A4951EA7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22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5BEBEB-0FDE-477E-8265-661F357FF608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1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4FF71A-9311-4E92-89C7-EC7B43591238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29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F3BD3A-6877-41A3-A90D-E01040A1C27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88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7B7C7D9C-9F9B-4768-98DE-4DCA24A5034A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23.jpg"/><Relationship Id="rId4" Type="http://schemas.openxmlformats.org/officeDocument/2006/relationships/image" Target="../media/image32.jpg"/><Relationship Id="rId9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 b="1">
                <a:solidFill>
                  <a:srgbClr val="006699"/>
                </a:solidFill>
              </a:rPr>
              <a:t>Научно-практическая конференция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237960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ru-RU" sz="4800" i="1">
                <a:solidFill>
                  <a:srgbClr val="CC3300"/>
                </a:solidFill>
              </a:rPr>
              <a:t>Воспитать ЧЕЛОВЕКА так, чтобы он видел в другом ЧЕЛОВЕКА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0" y="3780000"/>
            <a:ext cx="9900000" cy="462888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endParaRPr lang="ru-RU" sz="2600">
              <a:solidFill>
                <a:srgbClr val="461900"/>
              </a:solidFill>
            </a:endParaRPr>
          </a:p>
          <a:p>
            <a:pPr lvl="0" algn="ctr">
              <a:buNone/>
            </a:pPr>
            <a:r>
              <a:rPr lang="ru-RU" sz="2400" b="1">
                <a:solidFill>
                  <a:srgbClr val="801900"/>
                </a:solidFill>
              </a:rPr>
              <a:t>Учитель начальных классов Калинина Елена Викторовна</a:t>
            </a:r>
          </a:p>
          <a:p>
            <a:pPr lvl="0" algn="ctr">
              <a:buNone/>
            </a:pPr>
            <a:r>
              <a:rPr lang="ru-RU" sz="2400" b="1">
                <a:solidFill>
                  <a:srgbClr val="801900"/>
                </a:solidFill>
              </a:rPr>
              <a:t>МОУ СОШ №2 г. Белинского </a:t>
            </a:r>
            <a:br>
              <a:rPr lang="ru-RU" sz="2400" b="1">
                <a:solidFill>
                  <a:srgbClr val="801900"/>
                </a:solidFill>
              </a:rPr>
            </a:br>
            <a:r>
              <a:rPr lang="ru-RU" sz="2400" b="1">
                <a:solidFill>
                  <a:srgbClr val="801900"/>
                </a:solidFill>
              </a:rPr>
              <a:t>Пензенской области им. Р.М.Сазонова</a:t>
            </a:r>
          </a:p>
          <a:p>
            <a:pPr lvl="0" algn="ctr">
              <a:buNone/>
            </a:pPr>
            <a:endParaRPr lang="ru-RU" sz="2600" b="1">
              <a:solidFill>
                <a:srgbClr val="461900"/>
              </a:solidFill>
            </a:endParaRPr>
          </a:p>
          <a:p>
            <a:pPr lvl="0" algn="ctr">
              <a:buNone/>
            </a:pPr>
            <a:r>
              <a:rPr lang="ru-RU" sz="2600" b="1">
                <a:solidFill>
                  <a:srgbClr val="006699"/>
                </a:solidFill>
              </a:rPr>
              <a:t>г. Пенза, 2023</a:t>
            </a:r>
          </a:p>
          <a:p>
            <a:pPr lvl="0" algn="r">
              <a:buNone/>
            </a:pPr>
            <a:endParaRPr lang="ru-RU"/>
          </a:p>
          <a:p>
            <a:pPr lvl="0" algn="r">
              <a:buNone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CC3300"/>
                </a:solidFill>
              </a:rPr>
              <a:t>Анкетирование.</a:t>
            </a:r>
            <a:r>
              <a:rPr lang="x-none"/>
              <a:t> </a:t>
            </a:r>
            <a:br>
              <a:rPr lang="x-none"/>
            </a:br>
            <a:r>
              <a:rPr lang="x-none" sz="3600"/>
              <a:t>Авторы: Лаврентьева Г.П., Титаренко Т.М.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501372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Предположить, что ребёнок агрессивен, можно лишь в том случае, если в течение не менее, чем 6 месяцев в его поведении проявлялись хотя бы 4 из 8 перечисленных признаков.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240"/>
          </a:xfrm>
          <a:blipFill>
            <a:blip r:embed="rId3"/>
            <a:stretch>
              <a:fillRect/>
            </a:stretch>
          </a:blipFill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z="2800" b="1" dirty="0">
                <a:solidFill>
                  <a:srgbClr val="00CC33"/>
                </a:solidFill>
              </a:rPr>
              <a:t>1-5 б.</a:t>
            </a:r>
            <a:r>
              <a:rPr lang="ru-RU" sz="2800" b="1" dirty="0"/>
              <a:t> - минимальный;</a:t>
            </a:r>
          </a:p>
          <a:p>
            <a:pPr lvl="0"/>
            <a:r>
              <a:rPr lang="ru-RU" sz="2800" b="1" dirty="0"/>
              <a:t>6-10 б. - средний;</a:t>
            </a:r>
          </a:p>
          <a:p>
            <a:pPr lvl="0"/>
            <a:r>
              <a:rPr lang="ru-RU" sz="2800" b="1" dirty="0"/>
              <a:t>11-15 б. -  повышенный;</a:t>
            </a:r>
          </a:p>
          <a:p>
            <a:pPr lvl="0"/>
            <a:endParaRPr lang="ru-RU" sz="2800" b="1" dirty="0">
              <a:solidFill>
                <a:srgbClr val="FF0000"/>
              </a:solidFill>
            </a:endParaRPr>
          </a:p>
          <a:p>
            <a:pPr lvl="0"/>
            <a:endParaRPr lang="ru-RU" sz="2800" b="1" dirty="0">
              <a:solidFill>
                <a:srgbClr val="FF0000"/>
              </a:solidFill>
            </a:endParaRP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16-20 б.</a:t>
            </a:r>
            <a:r>
              <a:rPr lang="ru-RU" sz="2800" b="1" dirty="0"/>
              <a:t> - высокий.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5400" b="1">
                <a:solidFill>
                  <a:srgbClr val="CC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Спасибо за внимание!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x-none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440000"/>
            <a:ext cx="9720000" cy="59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40000" y="360000"/>
            <a:ext cx="9035640" cy="252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4800" b="1" i="1">
                <a:solidFill>
                  <a:srgbClr val="CC3300"/>
                </a:solidFill>
              </a:rPr>
              <a:t>Воспитать ЧЕЛОВЕКА так, чтобы он видел в другом </a:t>
            </a:r>
            <a:br>
              <a:rPr lang="x-none" sz="4800" b="1" i="1">
                <a:solidFill>
                  <a:srgbClr val="CC3300"/>
                </a:solidFill>
              </a:rPr>
            </a:br>
            <a:r>
              <a:rPr lang="x-none" sz="4800" b="1" i="1">
                <a:solidFill>
                  <a:srgbClr val="CC3300"/>
                </a:solidFill>
              </a:rPr>
              <a:t>ЧЕЛОВЕКА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40000" y="3060000"/>
            <a:ext cx="9035640" cy="40064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r">
              <a:buNone/>
            </a:pPr>
            <a:endParaRPr lang="ru-RU" b="1">
              <a:solidFill>
                <a:srgbClr val="000033"/>
              </a:solidFill>
            </a:endParaRPr>
          </a:p>
          <a:p>
            <a:pPr lvl="0" algn="r">
              <a:buNone/>
            </a:pPr>
            <a:r>
              <a:rPr lang="ru-RU" b="1">
                <a:solidFill>
                  <a:srgbClr val="000033"/>
                </a:solidFill>
              </a:rPr>
              <a:t>Искусство воспитания заключается в том, чтобы человек, которого мы воспитываем, очеловечивал мир вещей, окружающих его, через отношение к вещам учился правильно по человечески относиться к людям.</a:t>
            </a:r>
          </a:p>
          <a:p>
            <a:pPr lvl="0" algn="r">
              <a:buNone/>
            </a:pPr>
            <a:r>
              <a:rPr lang="ru-RU" b="1">
                <a:solidFill>
                  <a:srgbClr val="000033"/>
                </a:solidFill>
              </a:rPr>
              <a:t>В.А. Сухомлинский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CC3300"/>
                </a:solidFill>
              </a:rPr>
              <a:t>Душа обязана трудиться </a:t>
            </a:r>
            <a:br>
              <a:rPr lang="x-none" b="1">
                <a:solidFill>
                  <a:srgbClr val="CC3300"/>
                </a:solidFill>
              </a:rPr>
            </a:br>
            <a:r>
              <a:rPr lang="x-none" b="1">
                <a:solidFill>
                  <a:srgbClr val="CC3300"/>
                </a:solidFill>
              </a:rPr>
              <a:t>и день и ночь, и день и ночь!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2379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endParaRPr lang="x-none"/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60" y="1689839"/>
            <a:ext cx="3221640" cy="227016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0000" y="4500000"/>
            <a:ext cx="306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438000" y="2160000"/>
            <a:ext cx="6480000" cy="450000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40000" y="301320"/>
            <a:ext cx="9035640" cy="9586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 b="1">
                <a:solidFill>
                  <a:srgbClr val="CC3300"/>
                </a:solidFill>
              </a:rPr>
              <a:t>Воспитать человека, значит воспитать</a:t>
            </a:r>
            <a:br>
              <a:rPr lang="x-none" sz="3200" b="1">
                <a:solidFill>
                  <a:srgbClr val="CC3300"/>
                </a:solidFill>
              </a:rPr>
            </a:br>
            <a:r>
              <a:rPr lang="x-none" sz="3200" b="1">
                <a:solidFill>
                  <a:srgbClr val="CC3300"/>
                </a:solidFill>
              </a:rPr>
              <a:t> у него перспективные пути. </a:t>
            </a:r>
            <a:r>
              <a:rPr lang="x-none" sz="3200"/>
              <a:t>(А.С.Макаренко)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60000" y="1620000"/>
            <a:ext cx="471852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60000" y="4375440"/>
            <a:ext cx="4717800" cy="300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3999" y="1620000"/>
            <a:ext cx="442656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03999" y="4680000"/>
            <a:ext cx="4426560" cy="27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CC0000"/>
                </a:solidFill>
              </a:rPr>
              <a:t>Воспитывать других мы можем через себя ...</a:t>
            </a:r>
            <a:r>
              <a:rPr lang="x-none"/>
              <a:t> (Л. Толстой)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1858679"/>
            <a:ext cx="2920680" cy="2199960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70479" y="1862280"/>
            <a:ext cx="2920680" cy="219276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37680" y="1863719"/>
            <a:ext cx="2920680" cy="219024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637680" y="4466880"/>
            <a:ext cx="2920680" cy="2196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571200" y="4375440"/>
            <a:ext cx="2919959" cy="237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04359" y="4375440"/>
            <a:ext cx="2919600" cy="2378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CC0000"/>
                </a:solidFill>
              </a:rPr>
              <a:t>Учимся ценить </a:t>
            </a:r>
            <a:br>
              <a:rPr lang="x-none" b="1">
                <a:solidFill>
                  <a:srgbClr val="CC0000"/>
                </a:solidFill>
              </a:rPr>
            </a:br>
            <a:r>
              <a:rPr lang="x-none" b="1">
                <a:solidFill>
                  <a:srgbClr val="CC0000"/>
                </a:solidFill>
              </a:rPr>
              <a:t>традиционные ценности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59320" y="1949400"/>
            <a:ext cx="2920680" cy="2190600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9320" y="1980000"/>
            <a:ext cx="2920680" cy="232164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570479" y="4469760"/>
            <a:ext cx="2920680" cy="2190240"/>
          </a:xfrm>
        </p:spPr>
      </p:pic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3559320" y="1800000"/>
            <a:ext cx="2920680" cy="237960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endParaRPr lang="x-none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60000" y="4500000"/>
            <a:ext cx="30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638040" y="4375080"/>
            <a:ext cx="2920680" cy="2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660000" y="1980000"/>
            <a:ext cx="3060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CC0000"/>
                </a:solidFill>
              </a:rPr>
              <a:t>Участвуем в проектах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2920680" cy="2379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endParaRPr lang="x-none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59320" y="1800000"/>
            <a:ext cx="2920680" cy="2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9" y="1769040"/>
            <a:ext cx="2920680" cy="2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19320" y="1800000"/>
            <a:ext cx="2920680" cy="2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739320" y="4500000"/>
            <a:ext cx="2920680" cy="2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03999" y="4375440"/>
            <a:ext cx="2920680" cy="237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791040" y="4603320"/>
            <a:ext cx="2920680" cy="21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>
                <a:solidFill>
                  <a:srgbClr val="CC3300"/>
                </a:solidFill>
              </a:rPr>
              <a:t>Участвуем в проектах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2920680" cy="2379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endParaRPr lang="x-none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71560" y="1769400"/>
            <a:ext cx="2919240" cy="23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38040" y="1769040"/>
            <a:ext cx="2920680" cy="2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0000" y="1769040"/>
            <a:ext cx="3064680" cy="2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03999" y="4375080"/>
            <a:ext cx="2920680" cy="2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570840" y="4375080"/>
            <a:ext cx="2920680" cy="2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660000" y="4320000"/>
            <a:ext cx="306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 b="1">
                <a:solidFill>
                  <a:srgbClr val="CC0000"/>
                </a:solidFill>
              </a:rPr>
              <a:t>Участвуем в проектах </a:t>
            </a:r>
            <a:br>
              <a:rPr lang="x-none" sz="3600" b="1">
                <a:solidFill>
                  <a:srgbClr val="CC0000"/>
                </a:solidFill>
              </a:rPr>
            </a:br>
            <a:r>
              <a:rPr lang="x-none" sz="3600" b="1">
                <a:solidFill>
                  <a:srgbClr val="CC0000"/>
                </a:solidFill>
              </a:rPr>
              <a:t>коллективных и индивидуальных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2920680" cy="2379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endParaRPr lang="x-none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71200" y="2653920"/>
            <a:ext cx="2919959" cy="237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3999" y="1769040"/>
            <a:ext cx="2920680" cy="2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38040" y="1769040"/>
            <a:ext cx="2920680" cy="23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020000" y="4500000"/>
            <a:ext cx="288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7760" y="4500000"/>
            <a:ext cx="306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4466160" y="5220000"/>
            <a:ext cx="255384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855880" y="5220000"/>
            <a:ext cx="189216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163</Words>
  <Application>Microsoft Office PowerPoint</Application>
  <PresentationFormat>Произвольный</PresentationFormat>
  <Paragraphs>27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Default</vt:lpstr>
      <vt:lpstr>Научно-практическая конференция</vt:lpstr>
      <vt:lpstr>Воспитать ЧЕЛОВЕКА так, чтобы он видел в другом  ЧЕЛОВЕКА</vt:lpstr>
      <vt:lpstr>Душа обязана трудиться  и день и ночь, и день и ночь!</vt:lpstr>
      <vt:lpstr>Воспитать человека, значит воспитать  у него перспективные пути. (А.С.Макаренко)</vt:lpstr>
      <vt:lpstr>Воспитывать других мы можем через себя ... (Л. Толстой)</vt:lpstr>
      <vt:lpstr>Учимся ценить  традиционные ценности</vt:lpstr>
      <vt:lpstr>Участвуем в проектах</vt:lpstr>
      <vt:lpstr>Участвуем в проектах</vt:lpstr>
      <vt:lpstr>Участвуем в проектах  коллективных и индивидуальных</vt:lpstr>
      <vt:lpstr>Анкетирование.  Авторы: Лаврентьева Г.П., Титаренко Т.М.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Научно-практическая конференция</dc:title>
  <dc:creator>Учитель</dc:creator>
  <cp:lastModifiedBy>Учитель</cp:lastModifiedBy>
  <cp:revision>38</cp:revision>
  <dcterms:created xsi:type="dcterms:W3CDTF">2009-04-16T11:32:32Z</dcterms:created>
  <dcterms:modified xsi:type="dcterms:W3CDTF">2023-11-29T11:37:17Z</dcterms:modified>
</cp:coreProperties>
</file>