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17" r:id="rId2"/>
    <p:sldId id="310" r:id="rId3"/>
    <p:sldId id="324" r:id="rId4"/>
    <p:sldId id="318" r:id="rId5"/>
    <p:sldId id="275" r:id="rId6"/>
    <p:sldId id="319" r:id="rId7"/>
    <p:sldId id="277" r:id="rId8"/>
    <p:sldId id="278" r:id="rId9"/>
    <p:sldId id="279" r:id="rId10"/>
    <p:sldId id="280" r:id="rId11"/>
    <p:sldId id="311" r:id="rId12"/>
    <p:sldId id="281" r:id="rId13"/>
    <p:sldId id="282" r:id="rId14"/>
    <p:sldId id="283" r:id="rId15"/>
    <p:sldId id="284" r:id="rId16"/>
    <p:sldId id="285" r:id="rId17"/>
    <p:sldId id="312" r:id="rId18"/>
    <p:sldId id="286" r:id="rId19"/>
    <p:sldId id="316" r:id="rId20"/>
    <p:sldId id="313" r:id="rId21"/>
    <p:sldId id="287" r:id="rId22"/>
    <p:sldId id="314" r:id="rId23"/>
    <p:sldId id="315" r:id="rId24"/>
    <p:sldId id="271" r:id="rId25"/>
    <p:sldId id="270" r:id="rId26"/>
    <p:sldId id="309" r:id="rId27"/>
    <p:sldId id="293" r:id="rId28"/>
    <p:sldId id="294" r:id="rId29"/>
    <p:sldId id="264" r:id="rId30"/>
    <p:sldId id="321" r:id="rId31"/>
    <p:sldId id="322" r:id="rId32"/>
    <p:sldId id="289" r:id="rId33"/>
    <p:sldId id="323" r:id="rId34"/>
    <p:sldId id="300" r:id="rId35"/>
    <p:sldId id="307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2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74FAD-FA1C-47D2-ABF7-F0A38DC36A21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12363-3D46-4857-9201-E5DCD67D4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764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721073E-34B2-4920-A377-57EF4352CBB1}" type="slidenum">
              <a:rPr lang="ru-RU" sz="1200"/>
              <a:pPr/>
              <a:t>4</a:t>
            </a:fld>
            <a:endParaRPr lang="ru-RU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5BDBD7D-1795-4AA7-9918-685EE25DC934}" type="slidenum">
              <a:rPr lang="ru-RU" sz="1200"/>
              <a:pPr/>
              <a:t>11</a:t>
            </a:fld>
            <a:endParaRPr lang="ru-RU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C0FC597-DB72-4D50-B7B9-DB9CFD20DE7A}" type="slidenum">
              <a:rPr lang="ru-RU" sz="1200"/>
              <a:pPr/>
              <a:t>17</a:t>
            </a:fld>
            <a:endParaRPr lang="ru-RU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47A1B3-CE71-4377-BDD7-2764B700A50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DF389F-760A-4393-A45A-D0B53355491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B0F25E-D483-4E1D-96C6-0344F92D766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8A49CF8-CC50-4EE4-9885-1F6BA96A5F35}" type="slidenum">
              <a:rPr lang="ru-RU" sz="1200"/>
              <a:pPr/>
              <a:t>24</a:t>
            </a:fld>
            <a:endParaRPr lang="ru-RU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18A7757-A1EA-4ADF-A494-C6CC26209F67}" type="slidenum">
              <a:rPr lang="ru-RU" sz="1200"/>
              <a:pPr/>
              <a:t>25</a:t>
            </a:fld>
            <a:endParaRPr lang="ru-RU" sz="12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6392B4-BCD9-4469-9E85-D3FCA1872ECD}" type="slidenum">
              <a:rPr lang="en-US" smtClean="0"/>
              <a:pPr eaLnBrk="1" hangingPunct="1"/>
              <a:t>27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479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621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052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Разработка учителя математики Пазычевой Валентины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22023-DBB6-4607-A54D-7715196A5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79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395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85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175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32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14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731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448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11655-170C-4A8F-A143-DEA4212D502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6EF07-6ED1-4BD0-8B4C-A73214945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28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0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8%D0%BE%D1%84%D0%B0%D0%BD%D1%82_%D0%90%D0%BB%D0%B5%D0%BA%D1%81%D0%B0%D0%BD%D0%B4%D1%80%D0%B8%D0%B9%D1%81%D0%BA%D0%B8%D0%B9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C%D0%B0%D1%82%D0%B5%D0%BC%D0%B0%D1%82%D0%B8%D0%BA" TargetMode="External"/><Relationship Id="rId4" Type="http://schemas.openxmlformats.org/officeDocument/2006/relationships/hyperlink" Target="http://ru.wikipedia.org/wiki/III_%D0%B2%D0%B5%D0%BA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340768"/>
            <a:ext cx="842493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Скажи мне – и я забуду,</a:t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Покажи мне – и я запомню,</a:t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Вовлеки меня – и я пойму. 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Древняя китайская мудрость)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75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ОТКРЫТИЕ  № 1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2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endParaRPr lang="ru-RU" sz="4800" smtClean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611188" y="620712"/>
            <a:ext cx="7921625" cy="6237287"/>
          </a:xfrm>
          <a:prstGeom prst="horizontalScroll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КВАДРАТ  СУММЫ  ДВУХ  ВЫРАЖЕНИЙ: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(а + b)</a:t>
            </a:r>
            <a:r>
              <a:rPr lang="ru-RU" sz="5400" baseline="30000" dirty="0" smtClean="0">
                <a:solidFill>
                  <a:srgbClr val="FF0000"/>
                </a:solidFill>
              </a:rPr>
              <a:t>2 </a:t>
            </a:r>
            <a:r>
              <a:rPr lang="ru-RU" sz="5400" dirty="0" smtClean="0">
                <a:solidFill>
                  <a:srgbClr val="FF0000"/>
                </a:solidFill>
              </a:rPr>
              <a:t>= а</a:t>
            </a:r>
            <a:r>
              <a:rPr lang="ru-RU" sz="5400" baseline="30000" dirty="0" smtClean="0">
                <a:solidFill>
                  <a:srgbClr val="FF0000"/>
                </a:solidFill>
              </a:rPr>
              <a:t>2</a:t>
            </a:r>
            <a:r>
              <a:rPr lang="ru-RU" sz="5400" dirty="0" smtClean="0">
                <a:solidFill>
                  <a:srgbClr val="FF0000"/>
                </a:solidFill>
              </a:rPr>
              <a:t> + 2аb + b</a:t>
            </a:r>
            <a:r>
              <a:rPr lang="ru-RU" sz="5400" baseline="30000" dirty="0" smtClean="0">
                <a:solidFill>
                  <a:srgbClr val="FF0000"/>
                </a:solidFill>
              </a:rPr>
              <a:t>2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3190052" y="1916113"/>
            <a:ext cx="31353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3200" b="1" dirty="0">
                <a:latin typeface="Calibri" pitchFamily="34" charset="0"/>
              </a:rPr>
              <a:t>ФОРМУЛА</a:t>
            </a:r>
          </a:p>
        </p:txBody>
      </p:sp>
      <p:pic>
        <p:nvPicPr>
          <p:cNvPr id="9223" name="Рисунок 8" descr="MCj044042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97961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30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WordArt 29"/>
          <p:cNvSpPr>
            <a:spLocks noChangeArrowheads="1" noChangeShapeType="1" noTextEdit="1"/>
          </p:cNvSpPr>
          <p:nvPr/>
        </p:nvSpPr>
        <p:spPr bwMode="auto">
          <a:xfrm>
            <a:off x="444910" y="548680"/>
            <a:ext cx="8397875" cy="26956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691"/>
              </a:avLst>
            </a:prstTxWarp>
          </a:bodyPr>
          <a:lstStyle/>
          <a:p>
            <a:pPr algn="ctr"/>
            <a:endParaRPr lang="ru-RU" sz="3600" i="1" kern="10" dirty="0">
              <a:ln w="9525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solidFill>
                <a:schemeClr val="accent1"/>
              </a:solidFill>
              <a:effectLst>
                <a:outerShdw dist="35921" dir="2700000" algn="ctr" rotWithShape="0">
                  <a:schemeClr val="tx1">
                    <a:alpha val="79999"/>
                  </a:scheme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Квадрат суммы двух выражений равен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квадрату первого выражения плюс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удвоенное произведение первого 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второго выражения плюс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квадрат второго выражения.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80849" y="4005064"/>
            <a:ext cx="825418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(а + b)</a:t>
            </a:r>
            <a:r>
              <a:rPr lang="ru-RU" sz="66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ru-RU" sz="66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+ 2аb + b</a:t>
            </a:r>
            <a:r>
              <a:rPr lang="ru-RU" sz="66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81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91513" cy="16573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ПРИМЕНЕНИЕ ФОРМУЛЫ КВАДРАТА СУММЫ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>(а + </a:t>
            </a:r>
            <a:r>
              <a:rPr lang="ru-RU" dirty="0" err="1" smtClean="0"/>
              <a:t>b</a:t>
            </a:r>
            <a:r>
              <a:rPr lang="ru-RU" dirty="0" smtClean="0"/>
              <a:t>)</a:t>
            </a:r>
            <a:r>
              <a:rPr lang="ru-RU" baseline="30000" dirty="0" smtClean="0"/>
              <a:t>2 </a:t>
            </a:r>
            <a:r>
              <a:rPr lang="ru-RU" dirty="0" smtClean="0"/>
              <a:t>= а</a:t>
            </a:r>
            <a:r>
              <a:rPr lang="ru-RU" baseline="30000" dirty="0" smtClean="0"/>
              <a:t>2</a:t>
            </a:r>
            <a:r>
              <a:rPr lang="ru-RU" dirty="0" smtClean="0"/>
              <a:t> + 2аb + b</a:t>
            </a:r>
            <a:r>
              <a:rPr lang="ru-RU" baseline="30000" dirty="0" smtClean="0"/>
              <a:t>2</a:t>
            </a:r>
            <a:br>
              <a:rPr lang="ru-RU" baseline="30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3500438"/>
            <a:ext cx="7539038" cy="1143000"/>
          </a:xfr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23850" y="2060575"/>
            <a:ext cx="84963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400">
                <a:latin typeface="Calibri" pitchFamily="34" charset="0"/>
              </a:rPr>
              <a:t>Вместо  </a:t>
            </a:r>
            <a:r>
              <a:rPr lang="en-US" sz="2400">
                <a:latin typeface="Calibri" pitchFamily="34" charset="0"/>
              </a:rPr>
              <a:t>a</a:t>
            </a:r>
            <a:r>
              <a:rPr lang="ru-RU" sz="2400">
                <a:latin typeface="Calibri" pitchFamily="34" charset="0"/>
              </a:rPr>
              <a:t>  и</a:t>
            </a:r>
            <a:r>
              <a:rPr lang="en-US" sz="2400">
                <a:latin typeface="Calibri" pitchFamily="34" charset="0"/>
              </a:rPr>
              <a:t>  b </a:t>
            </a:r>
            <a:r>
              <a:rPr lang="ru-RU" sz="2400">
                <a:latin typeface="Calibri" pitchFamily="34" charset="0"/>
              </a:rPr>
              <a:t>  в  эту формулу можно подставить  любые выражения</a:t>
            </a:r>
            <a:endParaRPr lang="en-US" sz="2400">
              <a:latin typeface="Calibri" pitchFamily="34" charset="0"/>
            </a:endParaRPr>
          </a:p>
          <a:p>
            <a:pPr algn="ctr" eaLnBrk="1" hangingPunct="1"/>
            <a:r>
              <a:rPr lang="ru-RU" sz="4000" b="1" i="1">
                <a:solidFill>
                  <a:srgbClr val="00B050"/>
                </a:solidFill>
                <a:latin typeface="Georgia" pitchFamily="18" charset="0"/>
              </a:rPr>
              <a:t>ШИФРОГРАММЫ:</a:t>
            </a:r>
          </a:p>
        </p:txBody>
      </p:sp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229225"/>
            <a:ext cx="82089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55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898989"/>
                </a:solidFill>
                <a:latin typeface="Calibri" pitchFamily="34" charset="0"/>
              </a:rPr>
              <a:t>Мисник Л.П. ГОУ ЦО № 975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4000" b="1" i="1" dirty="0" smtClean="0">
                <a:solidFill>
                  <a:srgbClr val="00B050"/>
                </a:solidFill>
                <a:latin typeface="Impact" pitchFamily="34" charset="0"/>
              </a:rPr>
              <a:t>  исследование №</a:t>
            </a:r>
            <a:r>
              <a:rPr lang="en-US" sz="4000" b="1" i="1" dirty="0" smtClean="0">
                <a:solidFill>
                  <a:srgbClr val="00B050"/>
                </a:solidFill>
                <a:latin typeface="Impact" pitchFamily="34" charset="0"/>
              </a:rPr>
              <a:t>2</a:t>
            </a:r>
            <a:endParaRPr lang="ru-RU" sz="4000" b="1" i="1" dirty="0">
              <a:solidFill>
                <a:srgbClr val="00B050"/>
              </a:solidFill>
              <a:latin typeface="Impac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4213" y="1268413"/>
          <a:ext cx="7775574" cy="5589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858"/>
                <a:gridCol w="2591858"/>
                <a:gridCol w="2591858"/>
              </a:tblGrid>
              <a:tr h="5589587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n) (m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2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d) (c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(p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q) (p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q)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4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(k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5)</a:t>
                      </a:r>
                      <a:r>
                        <a:rPr lang="ru-RU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m)(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45723" marB="4572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278" name="Picture 12" descr="Рисунок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7763" y="0"/>
            <a:ext cx="29162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9" name="TextBox 5"/>
          <p:cNvSpPr txBox="1">
            <a:spLocks noChangeArrowheads="1"/>
          </p:cNvSpPr>
          <p:nvPr/>
        </p:nvSpPr>
        <p:spPr bwMode="auto">
          <a:xfrm>
            <a:off x="5795963" y="908050"/>
            <a:ext cx="2520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latin typeface="Calibri" pitchFamily="34" charset="0"/>
              </a:rPr>
              <a:t>  </a:t>
            </a:r>
            <a:r>
              <a:rPr lang="ru-RU">
                <a:solidFill>
                  <a:srgbClr val="FF0000"/>
                </a:solidFill>
                <a:latin typeface="Calibri" pitchFamily="34" charset="0"/>
              </a:rPr>
              <a:t>Результат умножения</a:t>
            </a:r>
          </a:p>
        </p:txBody>
      </p:sp>
    </p:spTree>
    <p:extLst>
      <p:ext uri="{BB962C8B-B14F-4D97-AF65-F5344CB8AC3E}">
        <p14:creationId xmlns:p14="http://schemas.microsoft.com/office/powerpoint/2010/main" val="169276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898989"/>
                </a:solidFill>
                <a:latin typeface="Calibri" pitchFamily="34" charset="0"/>
              </a:rPr>
              <a:t>Мисник Л.П. ГОУ ЦО № 975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4000" b="1" i="1" dirty="0" smtClean="0">
                <a:solidFill>
                  <a:srgbClr val="00B050"/>
                </a:solidFill>
                <a:latin typeface="Impact" pitchFamily="34" charset="0"/>
              </a:rPr>
              <a:t> исследование  №</a:t>
            </a:r>
            <a:r>
              <a:rPr lang="en-US" sz="4000" b="1" i="1" dirty="0" smtClean="0">
                <a:solidFill>
                  <a:srgbClr val="00B050"/>
                </a:solidFill>
                <a:latin typeface="Impact" pitchFamily="34" charset="0"/>
              </a:rPr>
              <a:t>2</a:t>
            </a:r>
            <a:endParaRPr lang="ru-RU" sz="4000" b="1" i="1" dirty="0">
              <a:solidFill>
                <a:srgbClr val="00B050"/>
              </a:solidFill>
              <a:latin typeface="Impac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4213" y="1268413"/>
          <a:ext cx="7775574" cy="5589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858"/>
                <a:gridCol w="2591858"/>
                <a:gridCol w="2591858"/>
              </a:tblGrid>
              <a:tr h="5589587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n) (m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2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d) (c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(p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q) (p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q)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4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(k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5)</a:t>
                      </a:r>
                      <a:r>
                        <a:rPr lang="ru-RU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m)(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45723" marB="4572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m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 m n + n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c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 c d + d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p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2qp + q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k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n</a:t>
                      </a:r>
                      <a:r>
                        <a:rPr lang="ru-RU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- 10 </a:t>
                      </a:r>
                      <a:r>
                        <a:rPr lang="ru-RU" sz="1800" b="1" kern="12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+ 25 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302" name="Picture 12" descr="Рисунок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7763" y="0"/>
            <a:ext cx="2916237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3" name="TextBox 5"/>
          <p:cNvSpPr txBox="1">
            <a:spLocks noChangeArrowheads="1"/>
          </p:cNvSpPr>
          <p:nvPr/>
        </p:nvSpPr>
        <p:spPr bwMode="auto">
          <a:xfrm>
            <a:off x="5795963" y="908050"/>
            <a:ext cx="2520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latin typeface="Calibri" pitchFamily="34" charset="0"/>
              </a:rPr>
              <a:t>  </a:t>
            </a:r>
            <a:r>
              <a:rPr lang="ru-RU">
                <a:solidFill>
                  <a:srgbClr val="FF0000"/>
                </a:solidFill>
                <a:latin typeface="Calibri" pitchFamily="34" charset="0"/>
              </a:rPr>
              <a:t>Результат умножения</a:t>
            </a:r>
          </a:p>
        </p:txBody>
      </p:sp>
    </p:spTree>
    <p:extLst>
      <p:ext uri="{BB962C8B-B14F-4D97-AF65-F5344CB8AC3E}">
        <p14:creationId xmlns:p14="http://schemas.microsoft.com/office/powerpoint/2010/main" val="186311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898989"/>
                </a:solidFill>
                <a:latin typeface="Calibri" pitchFamily="34" charset="0"/>
              </a:rPr>
              <a:t>Мисник Л.П. ГОУ ЦО № 975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  </a:t>
            </a:r>
            <a:r>
              <a:rPr lang="ru-RU" sz="4000" b="1" i="1" dirty="0" smtClean="0">
                <a:solidFill>
                  <a:srgbClr val="00B050"/>
                </a:solidFill>
                <a:latin typeface="Impact" pitchFamily="34" charset="0"/>
              </a:rPr>
              <a:t>  исследование №2</a:t>
            </a:r>
            <a:endParaRPr lang="ru-RU" sz="4000" b="1" i="1" dirty="0">
              <a:solidFill>
                <a:srgbClr val="00B050"/>
              </a:solidFill>
              <a:latin typeface="Impac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037350"/>
              </p:ext>
            </p:extLst>
          </p:nvPr>
        </p:nvGraphicFramePr>
        <p:xfrm>
          <a:off x="684213" y="1268413"/>
          <a:ext cx="7775574" cy="5589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858"/>
                <a:gridCol w="2591858"/>
                <a:gridCol w="2591858"/>
              </a:tblGrid>
              <a:tr h="5589587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n) (m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2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d) (c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(p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q) (p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q)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4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(k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5)</a:t>
                      </a:r>
                      <a:r>
                        <a:rPr lang="ru-RU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m)(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45723" marB="4572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d) 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(p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q)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( 5 - </a:t>
                      </a:r>
                      <a:r>
                        <a:rPr lang="ru-RU" sz="1800" b="1" kern="12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ru-RU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m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 m n + n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c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 c d + d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p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2qp + q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k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n</a:t>
                      </a:r>
                      <a:r>
                        <a:rPr lang="ru-RU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- 10 </a:t>
                      </a:r>
                      <a:r>
                        <a:rPr lang="ru-RU" sz="1800" b="1" kern="12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+ 25 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326" name="Picture 12" descr="Рисунок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7763" y="0"/>
            <a:ext cx="2916237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90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ОТКРЫТИЕ  № 2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34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endParaRPr lang="ru-RU" sz="4800" smtClean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611188" y="620713"/>
            <a:ext cx="7921625" cy="5976937"/>
          </a:xfrm>
          <a:prstGeom prst="horizontalScroll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КВАДРАТ  </a:t>
            </a:r>
            <a:r>
              <a:rPr lang="ru-RU" sz="3600" b="1" dirty="0">
                <a:solidFill>
                  <a:schemeClr val="tx1"/>
                </a:solidFill>
              </a:rPr>
              <a:t>РАЗНОСТИ  ДВУХ  ВЫРАЖЕНИЙ: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(</a:t>
            </a:r>
            <a:r>
              <a:rPr lang="ru-RU" sz="5400" dirty="0">
                <a:solidFill>
                  <a:srgbClr val="FF0000"/>
                </a:solidFill>
              </a:rPr>
              <a:t>а - b)</a:t>
            </a:r>
            <a:r>
              <a:rPr lang="ru-RU" sz="5400" baseline="30000" dirty="0">
                <a:solidFill>
                  <a:srgbClr val="FF0000"/>
                </a:solidFill>
              </a:rPr>
              <a:t>2 </a:t>
            </a:r>
            <a:r>
              <a:rPr lang="ru-RU" sz="5400" dirty="0">
                <a:solidFill>
                  <a:srgbClr val="FF0000"/>
                </a:solidFill>
              </a:rPr>
              <a:t>= а</a:t>
            </a:r>
            <a:r>
              <a:rPr lang="ru-RU" sz="5400" baseline="30000" dirty="0">
                <a:solidFill>
                  <a:srgbClr val="FF0000"/>
                </a:solidFill>
              </a:rPr>
              <a:t>2</a:t>
            </a:r>
            <a:r>
              <a:rPr lang="ru-RU" sz="5400" dirty="0">
                <a:solidFill>
                  <a:srgbClr val="FF0000"/>
                </a:solidFill>
              </a:rPr>
              <a:t> - 2аb + b</a:t>
            </a:r>
            <a:r>
              <a:rPr lang="ru-RU" sz="5400" baseline="30000" dirty="0">
                <a:solidFill>
                  <a:srgbClr val="FF0000"/>
                </a:solidFill>
              </a:rPr>
              <a:t>2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3203575" y="1916113"/>
            <a:ext cx="31353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3200" b="1" dirty="0">
                <a:latin typeface="Calibri" pitchFamily="34" charset="0"/>
              </a:rPr>
              <a:t>ФОРМУЛА</a:t>
            </a:r>
          </a:p>
        </p:txBody>
      </p:sp>
      <p:pic>
        <p:nvPicPr>
          <p:cNvPr id="14343" name="Рисунок 7" descr="MCj044042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97961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12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373062" y="404664"/>
            <a:ext cx="8397875" cy="28396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82"/>
              </a:avLst>
            </a:prstTxWarp>
          </a:bodyPr>
          <a:lstStyle/>
          <a:p>
            <a:pPr algn="ctr"/>
            <a:endParaRPr lang="ru-RU" sz="3600" i="1" kern="10" dirty="0">
              <a:ln w="9525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solidFill>
                <a:schemeClr val="accent1"/>
              </a:solidFill>
              <a:effectLst>
                <a:outerShdw dist="35921" dir="2700000" algn="ctr" rotWithShape="0">
                  <a:schemeClr val="tx1">
                    <a:alpha val="79999"/>
                  </a:scheme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Квадрат разности двух выражений равен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квадрату первого выражения минус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удвоенное произведение первого 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второго выражения плюс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квадрат второго выражения.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32725" y="3789040"/>
            <a:ext cx="74382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FF0000"/>
                </a:solidFill>
              </a:rPr>
              <a:t>(а - b)</a:t>
            </a:r>
            <a:r>
              <a:rPr lang="ru-RU" sz="6600" b="1" baseline="30000" dirty="0">
                <a:solidFill>
                  <a:srgbClr val="FF0000"/>
                </a:solidFill>
              </a:rPr>
              <a:t>2 </a:t>
            </a:r>
            <a:r>
              <a:rPr lang="ru-RU" sz="6600" b="1" dirty="0">
                <a:solidFill>
                  <a:srgbClr val="FF0000"/>
                </a:solidFill>
              </a:rPr>
              <a:t>= а</a:t>
            </a:r>
            <a:r>
              <a:rPr lang="ru-RU" sz="6600" b="1" baseline="30000" dirty="0">
                <a:solidFill>
                  <a:srgbClr val="FF0000"/>
                </a:solidFill>
              </a:rPr>
              <a:t>2</a:t>
            </a:r>
            <a:r>
              <a:rPr lang="ru-RU" sz="6600" b="1" dirty="0">
                <a:solidFill>
                  <a:srgbClr val="FF0000"/>
                </a:solidFill>
              </a:rPr>
              <a:t> - 2аb + b</a:t>
            </a:r>
            <a:r>
              <a:rPr lang="ru-RU" sz="6600" b="1" baseline="30000" dirty="0">
                <a:solidFill>
                  <a:srgbClr val="FF0000"/>
                </a:solidFill>
              </a:rPr>
              <a:t>2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5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006" y="260648"/>
            <a:ext cx="8642350" cy="1714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ПРИМЕНЕНИЕ ФОРМУЛЫ КВАДРАТА РАЗНОСТИ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dirty="0" smtClean="0"/>
              <a:t>(а - </a:t>
            </a:r>
            <a:r>
              <a:rPr lang="ru-RU" dirty="0" err="1" smtClean="0"/>
              <a:t>b</a:t>
            </a:r>
            <a:r>
              <a:rPr lang="ru-RU" dirty="0" smtClean="0"/>
              <a:t>)</a:t>
            </a:r>
            <a:r>
              <a:rPr lang="ru-RU" baseline="30000" dirty="0" smtClean="0"/>
              <a:t>2 </a:t>
            </a:r>
            <a:r>
              <a:rPr lang="ru-RU" dirty="0" smtClean="0"/>
              <a:t>= а</a:t>
            </a:r>
            <a:r>
              <a:rPr lang="ru-RU" baseline="30000" dirty="0" smtClean="0"/>
              <a:t>2</a:t>
            </a:r>
            <a:r>
              <a:rPr lang="ru-RU" dirty="0" smtClean="0"/>
              <a:t> - 2аb + b</a:t>
            </a:r>
            <a:r>
              <a:rPr lang="ru-RU" baseline="30000" dirty="0" smtClean="0"/>
              <a:t>2</a:t>
            </a:r>
            <a:br>
              <a:rPr lang="ru-RU" baseline="30000" dirty="0" smtClean="0"/>
            </a:br>
            <a:r>
              <a:rPr lang="ru-RU" baseline="30000" dirty="0" smtClean="0"/>
              <a:t/>
            </a:r>
            <a:br>
              <a:rPr lang="ru-RU" baseline="30000" dirty="0" smtClean="0"/>
            </a:br>
            <a:r>
              <a:rPr lang="ru-RU" baseline="30000" dirty="0" smtClean="0"/>
              <a:t/>
            </a:r>
            <a:br>
              <a:rPr lang="ru-RU" baseline="300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2800" dirty="0"/>
          </a:p>
        </p:txBody>
      </p:sp>
      <p:sp>
        <p:nvSpPr>
          <p:cNvPr id="15364" name="Содержимое 2"/>
          <p:cNvSpPr>
            <a:spLocks noGrp="1"/>
          </p:cNvSpPr>
          <p:nvPr>
            <p:ph idx="1"/>
          </p:nvPr>
        </p:nvSpPr>
        <p:spPr>
          <a:xfrm>
            <a:off x="250825" y="2060575"/>
            <a:ext cx="8713788" cy="40941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ru-RU" sz="7200" b="1" smtClean="0">
              <a:solidFill>
                <a:srgbClr val="F03C9A"/>
              </a:solidFill>
            </a:endParaRPr>
          </a:p>
          <a:p>
            <a:pPr eaLnBrk="1" hangingPunct="1">
              <a:buFont typeface="Arial" pitchFamily="34" charset="0"/>
              <a:buNone/>
            </a:pPr>
            <a:endParaRPr lang="ru-RU" smtClean="0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76475"/>
            <a:ext cx="79216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062"/>
            <a:ext cx="88249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Box 5"/>
          <p:cNvSpPr txBox="1">
            <a:spLocks noChangeArrowheads="1"/>
          </p:cNvSpPr>
          <p:nvPr/>
        </p:nvSpPr>
        <p:spPr bwMode="auto">
          <a:xfrm>
            <a:off x="1908175" y="1484313"/>
            <a:ext cx="56165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4000" b="1" i="1">
                <a:solidFill>
                  <a:srgbClr val="00B050"/>
                </a:solidFill>
                <a:latin typeface="Georgia" pitchFamily="18" charset="0"/>
              </a:rPr>
              <a:t>ШИФРОГРАММЫ:</a:t>
            </a:r>
          </a:p>
        </p:txBody>
      </p:sp>
    </p:spTree>
    <p:extLst>
      <p:ext uri="{BB962C8B-B14F-4D97-AF65-F5344CB8AC3E}">
        <p14:creationId xmlns:p14="http://schemas.microsoft.com/office/powerpoint/2010/main" val="201369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9750" y="1628775"/>
            <a:ext cx="83185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800" b="1" dirty="0"/>
          </a:p>
          <a:p>
            <a:pPr eaLnBrk="1" hangingPunct="1"/>
            <a:r>
              <a:rPr lang="en-US" sz="2800" b="1" dirty="0"/>
              <a:t>    </a:t>
            </a:r>
            <a:r>
              <a:rPr lang="ru-RU" sz="2800" b="1" dirty="0">
                <a:solidFill>
                  <a:srgbClr val="C00000"/>
                </a:solidFill>
              </a:rPr>
              <a:t>а) (5 – </a:t>
            </a:r>
            <a:r>
              <a:rPr lang="en-US" sz="2800" b="1" dirty="0">
                <a:solidFill>
                  <a:srgbClr val="C00000"/>
                </a:solidFill>
              </a:rPr>
              <a:t>a)</a:t>
            </a:r>
            <a:r>
              <a:rPr lang="ru-RU" sz="2800" b="1" baseline="30000" dirty="0">
                <a:solidFill>
                  <a:srgbClr val="C00000"/>
                </a:solidFill>
                <a:latin typeface="Arial Black" pitchFamily="34" charset="0"/>
              </a:rPr>
              <a:t> 2</a:t>
            </a:r>
            <a:r>
              <a:rPr lang="en-US" sz="2800" b="1" baseline="30000" dirty="0">
                <a:solidFill>
                  <a:srgbClr val="C00000"/>
                </a:solidFill>
                <a:latin typeface="Arial Black" pitchFamily="34" charset="0"/>
              </a:rPr>
              <a:t>    </a:t>
            </a:r>
            <a:r>
              <a:rPr lang="ru-RU" sz="2800" b="1" baseline="30000" dirty="0">
                <a:solidFill>
                  <a:srgbClr val="C00000"/>
                </a:solidFill>
                <a:latin typeface="Arial Black" pitchFamily="34" charset="0"/>
              </a:rPr>
              <a:t> </a:t>
            </a:r>
            <a:endParaRPr lang="ru-RU" sz="2800" b="1" dirty="0">
              <a:solidFill>
                <a:srgbClr val="C00000"/>
              </a:solidFill>
            </a:endParaRPr>
          </a:p>
          <a:p>
            <a:pPr eaLnBrk="1" hangingPunct="1"/>
            <a:endParaRPr lang="ru-RU" dirty="0"/>
          </a:p>
          <a:p>
            <a:pPr eaLnBrk="1" hangingPunct="1"/>
            <a:r>
              <a:rPr lang="ru-RU" dirty="0"/>
              <a:t>         </a:t>
            </a:r>
            <a:r>
              <a:rPr lang="ru-RU" sz="2000" b="1" dirty="0"/>
              <a:t> </a:t>
            </a:r>
            <a:r>
              <a:rPr lang="ru-RU" dirty="0"/>
              <a:t>                                 </a:t>
            </a:r>
            <a:r>
              <a:rPr lang="ru-RU" sz="2000" b="1" dirty="0"/>
              <a:t> </a:t>
            </a:r>
            <a:r>
              <a:rPr lang="ru-RU" dirty="0"/>
              <a:t>             </a:t>
            </a: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1000125" y="2643188"/>
            <a:ext cx="360363" cy="3603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3571875" y="2643188"/>
            <a:ext cx="360363" cy="3603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6143625" y="2643188"/>
            <a:ext cx="360363" cy="360362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755650" y="3286125"/>
            <a:ext cx="2530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/>
              <a:t> </a:t>
            </a:r>
            <a:r>
              <a:rPr lang="ru-RU" sz="2800" b="1">
                <a:solidFill>
                  <a:srgbClr val="C00000"/>
                </a:solidFill>
              </a:rPr>
              <a:t>б)</a:t>
            </a:r>
            <a:r>
              <a:rPr lang="en-US" sz="2800" b="1">
                <a:solidFill>
                  <a:srgbClr val="C00000"/>
                </a:solidFill>
              </a:rPr>
              <a:t> (3x + 2)</a:t>
            </a:r>
            <a:r>
              <a:rPr lang="ru-RU" sz="2800" b="1" baseline="30000">
                <a:solidFill>
                  <a:srgbClr val="C00000"/>
                </a:solidFill>
                <a:latin typeface="Arial Black" pitchFamily="34" charset="0"/>
              </a:rPr>
              <a:t> 2</a:t>
            </a:r>
            <a:r>
              <a:rPr lang="en-US" sz="2800" b="1">
                <a:solidFill>
                  <a:srgbClr val="C00000"/>
                </a:solidFill>
              </a:rPr>
              <a:t> =</a:t>
            </a:r>
            <a:endParaRPr lang="ru-RU" sz="2800" b="1">
              <a:solidFill>
                <a:srgbClr val="C00000"/>
              </a:solidFill>
            </a:endParaRPr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1000125" y="4286250"/>
            <a:ext cx="360363" cy="3603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3500438" y="4286250"/>
            <a:ext cx="360362" cy="3603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6143625" y="4286250"/>
            <a:ext cx="360363" cy="360363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357313" y="4214813"/>
            <a:ext cx="2143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/>
              <a:t>4 + 12x + 9x</a:t>
            </a:r>
            <a:r>
              <a:rPr lang="ru-RU" sz="2400" b="1" baseline="30000">
                <a:latin typeface="Arial Black" pitchFamily="34" charset="0"/>
              </a:rPr>
              <a:t> 2</a:t>
            </a:r>
            <a:endParaRPr lang="ru-RU" sz="2400" b="1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000500" y="4233863"/>
            <a:ext cx="2286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/>
              <a:t>9x</a:t>
            </a:r>
            <a:r>
              <a:rPr lang="ru-RU" sz="2400" b="1" baseline="30000">
                <a:latin typeface="Arial Black" pitchFamily="34" charset="0"/>
              </a:rPr>
              <a:t> 2</a:t>
            </a:r>
            <a:r>
              <a:rPr lang="en-US" sz="2400" b="1" baseline="30000">
                <a:latin typeface="Arial Black" pitchFamily="34" charset="0"/>
              </a:rPr>
              <a:t> </a:t>
            </a:r>
            <a:r>
              <a:rPr lang="en-US" sz="2400" b="1"/>
              <a:t>+ 6x + 4 </a:t>
            </a:r>
            <a:endParaRPr lang="ru-RU" sz="2400" b="1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6643688" y="4214813"/>
            <a:ext cx="2286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/>
              <a:t>9x</a:t>
            </a:r>
            <a:r>
              <a:rPr lang="ru-RU" sz="2400" b="1" baseline="30000">
                <a:latin typeface="Arial Black" pitchFamily="34" charset="0"/>
              </a:rPr>
              <a:t> 2</a:t>
            </a:r>
            <a:r>
              <a:rPr lang="en-US" sz="2400" b="1" baseline="30000">
                <a:latin typeface="Arial Black" pitchFamily="34" charset="0"/>
              </a:rPr>
              <a:t> </a:t>
            </a:r>
            <a:r>
              <a:rPr lang="en-US" sz="2400" b="1"/>
              <a:t> - 12x + 4 </a:t>
            </a:r>
            <a:endParaRPr lang="ru-RU" sz="2400" b="1"/>
          </a:p>
          <a:p>
            <a:pPr eaLnBrk="1" hangingPunct="1"/>
            <a:endParaRPr lang="ru-RU" sz="2400" b="1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827088" y="5000625"/>
            <a:ext cx="2959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C00000"/>
                </a:solidFill>
              </a:rPr>
              <a:t>в)</a:t>
            </a:r>
            <a:r>
              <a:rPr lang="en-US" sz="2800" b="1">
                <a:solidFill>
                  <a:srgbClr val="C00000"/>
                </a:solidFill>
              </a:rPr>
              <a:t> (7 – 2y)</a:t>
            </a:r>
            <a:r>
              <a:rPr lang="ru-RU" sz="2800" b="1" baseline="30000">
                <a:solidFill>
                  <a:srgbClr val="C00000"/>
                </a:solidFill>
                <a:latin typeface="Arial Black" pitchFamily="34" charset="0"/>
              </a:rPr>
              <a:t>2</a:t>
            </a:r>
            <a:r>
              <a:rPr lang="en-US" sz="2800" b="1">
                <a:solidFill>
                  <a:srgbClr val="C00000"/>
                </a:solidFill>
              </a:rPr>
              <a:t>  =</a:t>
            </a:r>
            <a:endParaRPr lang="ru-RU" sz="2800" b="1">
              <a:solidFill>
                <a:srgbClr val="C00000"/>
              </a:solidFill>
            </a:endParaRPr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1000125" y="6000750"/>
            <a:ext cx="360363" cy="3603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4000500" y="5929313"/>
            <a:ext cx="360363" cy="3603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6286500" y="5929313"/>
            <a:ext cx="360363" cy="360362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428750" y="5929313"/>
            <a:ext cx="2500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/>
              <a:t>49 – 28y + 4y</a:t>
            </a:r>
            <a:r>
              <a:rPr lang="ru-RU" sz="2400" b="1" baseline="30000">
                <a:latin typeface="Arial Black" pitchFamily="34" charset="0"/>
              </a:rPr>
              <a:t> 2</a:t>
            </a:r>
            <a:endParaRPr lang="ru-RU" sz="2400" b="1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4500563" y="5876925"/>
            <a:ext cx="1571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/>
              <a:t>49 – 4y</a:t>
            </a:r>
            <a:r>
              <a:rPr lang="ru-RU" sz="2400" b="1" baseline="30000">
                <a:latin typeface="Arial Black" pitchFamily="34" charset="0"/>
              </a:rPr>
              <a:t> 2</a:t>
            </a:r>
            <a:endParaRPr lang="ru-RU" sz="2400" b="1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6715125" y="5857875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/>
              <a:t>49 + 28y + 4y</a:t>
            </a:r>
            <a:r>
              <a:rPr lang="ru-RU" sz="2400" b="1" baseline="30000">
                <a:latin typeface="Arial Black" pitchFamily="34" charset="0"/>
              </a:rPr>
              <a:t> 2</a:t>
            </a:r>
            <a:endParaRPr lang="ru-RU" sz="2400" b="1"/>
          </a:p>
          <a:p>
            <a:pPr eaLnBrk="1" hangingPunct="1"/>
            <a:endParaRPr lang="ru-RU" sz="2400" b="1"/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827088" y="51577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2400" b="1"/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1476375" y="2571750"/>
            <a:ext cx="2117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25 </a:t>
            </a:r>
            <a:r>
              <a:rPr lang="en-US" sz="2400" b="1"/>
              <a:t>+ 10a + a</a:t>
            </a:r>
            <a:r>
              <a:rPr lang="ru-RU" sz="2400" b="1" baseline="30000">
                <a:latin typeface="Arial Black" pitchFamily="34" charset="0"/>
              </a:rPr>
              <a:t> 2</a:t>
            </a:r>
            <a:endParaRPr lang="ru-RU" sz="2400" b="1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4000500" y="2571750"/>
            <a:ext cx="23574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25 –</a:t>
            </a:r>
            <a:r>
              <a:rPr lang="en-US" sz="2400" b="1"/>
              <a:t> 10a + a</a:t>
            </a:r>
            <a:r>
              <a:rPr lang="ru-RU" sz="2400" b="1" baseline="30000">
                <a:latin typeface="Arial Black" pitchFamily="34" charset="0"/>
              </a:rPr>
              <a:t> 2</a:t>
            </a:r>
            <a:endParaRPr lang="ru-RU" sz="2400" b="1"/>
          </a:p>
          <a:p>
            <a:pPr eaLnBrk="1" hangingPunct="1"/>
            <a:endParaRPr lang="ru-RU" sz="2400" b="1"/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6643688" y="2571750"/>
            <a:ext cx="2000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25 -</a:t>
            </a:r>
            <a:r>
              <a:rPr lang="en-US" sz="2400" b="1"/>
              <a:t> a</a:t>
            </a:r>
            <a:r>
              <a:rPr lang="ru-RU" sz="2400" b="1" baseline="30000">
                <a:latin typeface="Arial Black" pitchFamily="34" charset="0"/>
              </a:rPr>
              <a:t> 2</a:t>
            </a:r>
            <a:endParaRPr lang="ru-RU" sz="2400" b="1"/>
          </a:p>
        </p:txBody>
      </p:sp>
      <p:sp>
        <p:nvSpPr>
          <p:cNvPr id="27673" name="Прямоугольник 26"/>
          <p:cNvSpPr>
            <a:spLocks noChangeArrowheads="1"/>
          </p:cNvSpPr>
          <p:nvPr/>
        </p:nvSpPr>
        <p:spPr bwMode="auto">
          <a:xfrm>
            <a:off x="4411663" y="3244850"/>
            <a:ext cx="185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7674" name="Прямоугольник 30"/>
          <p:cNvSpPr>
            <a:spLocks noChangeArrowheads="1"/>
          </p:cNvSpPr>
          <p:nvPr/>
        </p:nvSpPr>
        <p:spPr bwMode="auto">
          <a:xfrm>
            <a:off x="2357438" y="1785938"/>
            <a:ext cx="71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/>
              <a:t>    </a:t>
            </a:r>
            <a:r>
              <a:rPr lang="en-US" sz="2400" b="1">
                <a:solidFill>
                  <a:srgbClr val="C00000"/>
                </a:solidFill>
              </a:rPr>
              <a:t>=</a:t>
            </a:r>
            <a:endParaRPr lang="ru-RU" sz="240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0992" y="476672"/>
            <a:ext cx="8104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Выбери правильный 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633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32948E-6 L -0.09444 -0.11537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-57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32948E-6 L 0.23628 -0.13503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67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39 0.01133 L 0.19132 -0.12509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85" y="-68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 animBg="1"/>
      <p:bldP spid="7173" grpId="0" animBg="1"/>
      <p:bldP spid="7174" grpId="0" animBg="1"/>
      <p:bldP spid="7175" grpId="0"/>
      <p:bldP spid="7176" grpId="0" animBg="1"/>
      <p:bldP spid="7177" grpId="0" animBg="1"/>
      <p:bldP spid="7178" grpId="0" animBg="1"/>
      <p:bldP spid="7179" grpId="0"/>
      <p:bldP spid="7179" grpId="1"/>
      <p:bldP spid="7180" grpId="0"/>
      <p:bldP spid="7181" grpId="0"/>
      <p:bldP spid="7182" grpId="0"/>
      <p:bldP spid="7183" grpId="0" animBg="1"/>
      <p:bldP spid="7184" grpId="0" animBg="1"/>
      <p:bldP spid="7185" grpId="0" animBg="1"/>
      <p:bldP spid="7186" grpId="0"/>
      <p:bldP spid="7186" grpId="1"/>
      <p:bldP spid="7187" grpId="0"/>
      <p:bldP spid="7188" grpId="0"/>
      <p:bldP spid="7189" grpId="0"/>
      <p:bldP spid="7197" grpId="0"/>
      <p:bldP spid="7198" grpId="0"/>
      <p:bldP spid="7198" grpId="1"/>
      <p:bldP spid="71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4" descr="Греци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98389"/>
            <a:ext cx="5112568" cy="50405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36325" y="548680"/>
            <a:ext cx="302433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</a:rPr>
              <a:t>Ещё в глубокой древности было подмечено, что некоторые многочлены    </a:t>
            </a:r>
          </a:p>
          <a:p>
            <a:r>
              <a:rPr lang="ru-RU" sz="2800" b="1" dirty="0">
                <a:latin typeface="Times New Roman" pitchFamily="18" charset="0"/>
              </a:rPr>
              <a:t>можно умножать короче, быстрее, чем остальные. Так появились формулы    </a:t>
            </a:r>
          </a:p>
          <a:p>
            <a:r>
              <a:rPr lang="ru-RU" sz="2800" b="1" dirty="0">
                <a:latin typeface="Times New Roman" pitchFamily="18" charset="0"/>
              </a:rPr>
              <a:t>сокращённого умножения. 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4020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395288" y="2924175"/>
            <a:ext cx="3951287" cy="165576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07" name="Rectangle 8"/>
          <p:cNvSpPr>
            <a:spLocks noChangeArrowheads="1"/>
          </p:cNvSpPr>
          <p:nvPr/>
        </p:nvSpPr>
        <p:spPr bwMode="auto">
          <a:xfrm>
            <a:off x="4356100" y="2924175"/>
            <a:ext cx="4319588" cy="1655763"/>
          </a:xfrm>
          <a:prstGeom prst="rect">
            <a:avLst/>
          </a:prstGeom>
          <a:solidFill>
            <a:srgbClr val="FF6600"/>
          </a:solidFill>
          <a:ln w="9525">
            <a:solidFill>
              <a:srgbClr val="00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5625" name="Object 25"/>
          <p:cNvGraphicFramePr>
            <a:graphicFrameLocks noChangeAspect="1"/>
          </p:cNvGraphicFramePr>
          <p:nvPr/>
        </p:nvGraphicFramePr>
        <p:xfrm>
          <a:off x="1352550" y="3297238"/>
          <a:ext cx="6686550" cy="9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7" name="Equation" r:id="rId3" imgW="1917700" imgH="279400" progId="Equation.DSMT4">
                  <p:embed/>
                </p:oleObj>
              </mc:Choice>
              <mc:Fallback>
                <p:oleObj name="Equation" r:id="rId3" imgW="19177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2550" y="3297238"/>
                        <a:ext cx="6686550" cy="973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23" name="Object 23"/>
          <p:cNvGraphicFramePr>
            <a:graphicFrameLocks noChangeAspect="1"/>
          </p:cNvGraphicFramePr>
          <p:nvPr/>
        </p:nvGraphicFramePr>
        <p:xfrm>
          <a:off x="1517650" y="3201988"/>
          <a:ext cx="6389688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Equation" r:id="rId5" imgW="1612900" imgH="279400" progId="Equation.DSMT4">
                  <p:embed/>
                </p:oleObj>
              </mc:Choice>
              <mc:Fallback>
                <p:oleObj name="Equation" r:id="rId5" imgW="16129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7650" y="3201988"/>
                        <a:ext cx="6389688" cy="110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21" name="Object 21"/>
          <p:cNvGraphicFramePr>
            <a:graphicFrameLocks noChangeAspect="1"/>
          </p:cNvGraphicFramePr>
          <p:nvPr/>
        </p:nvGraphicFramePr>
        <p:xfrm>
          <a:off x="1651000" y="3221038"/>
          <a:ext cx="6523038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9" name="Equation" r:id="rId7" imgW="1739900" imgH="279400" progId="Equation.DSMT4">
                  <p:embed/>
                </p:oleObj>
              </mc:Choice>
              <mc:Fallback>
                <p:oleObj name="Equation" r:id="rId7" imgW="17399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3221038"/>
                        <a:ext cx="6523038" cy="1046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43063"/>
            <a:ext cx="8229600" cy="857250"/>
          </a:xfrm>
        </p:spPr>
        <p:txBody>
          <a:bodyPr/>
          <a:lstStyle/>
          <a:p>
            <a:pPr eaLnBrk="1" hangingPunct="1"/>
            <a:r>
              <a:rPr lang="ru-RU" sz="3200" i="1" dirty="0" smtClean="0">
                <a:solidFill>
                  <a:srgbClr val="C00000"/>
                </a:solidFill>
                <a:latin typeface="Arial Black" pitchFamily="34" charset="0"/>
              </a:rPr>
              <a:t>Преобразовать в многочлен:</a:t>
            </a:r>
          </a:p>
        </p:txBody>
      </p:sp>
      <p:graphicFrame>
        <p:nvGraphicFramePr>
          <p:cNvPr id="25605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1519238" y="3195638"/>
          <a:ext cx="6157912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" name="Equation" r:id="rId9" imgW="1422400" imgH="279400" progId="Equation.DSMT4">
                  <p:embed/>
                </p:oleObj>
              </mc:Choice>
              <mc:Fallback>
                <p:oleObj name="Equation" r:id="rId9" imgW="14224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9238" y="3195638"/>
                        <a:ext cx="6157912" cy="1209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8" name="Object 18"/>
          <p:cNvGraphicFramePr>
            <a:graphicFrameLocks noChangeAspect="1"/>
          </p:cNvGraphicFramePr>
          <p:nvPr/>
        </p:nvGraphicFramePr>
        <p:xfrm>
          <a:off x="1374775" y="3287713"/>
          <a:ext cx="6354763" cy="115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1" name="Equation" r:id="rId11" imgW="1536700" imgH="279400" progId="Equation.DSMT4">
                  <p:embed/>
                </p:oleObj>
              </mc:Choice>
              <mc:Fallback>
                <p:oleObj name="Equation" r:id="rId11" imgW="15367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4775" y="3287713"/>
                        <a:ext cx="6354763" cy="1154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4449763" y="3155950"/>
            <a:ext cx="4067175" cy="1223963"/>
          </a:xfrm>
          <a:prstGeom prst="rect">
            <a:avLst/>
          </a:prstGeom>
          <a:solidFill>
            <a:srgbClr val="0080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1433102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xit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6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42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42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xit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6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 animBg="1"/>
      <p:bldP spid="25613" grpId="1" animBg="1"/>
      <p:bldP spid="25613" grpId="2" animBg="1"/>
      <p:bldP spid="25613" grpId="3" animBg="1"/>
      <p:bldP spid="25613" grpId="4" animBg="1"/>
      <p:bldP spid="25613" grpId="5" animBg="1"/>
      <p:bldP spid="25613" grpId="6" animBg="1"/>
      <p:bldP spid="25613" grpId="7" animBg="1"/>
      <p:bldP spid="25613" grpId="8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00" y="0"/>
            <a:ext cx="7772400" cy="12954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>Найдите  ошибки: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4275" y="1363397"/>
            <a:ext cx="8093075" cy="54737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у)</a:t>
            </a:r>
            <a:r>
              <a:rPr lang="ru-RU" sz="6000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b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2.(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с)</a:t>
            </a:r>
            <a:r>
              <a:rPr lang="ru-RU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36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12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3.(р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10)</a:t>
            </a:r>
            <a:r>
              <a:rPr lang="ru-RU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20р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       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4.(2а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4а</a:t>
            </a:r>
            <a:r>
              <a:rPr lang="ru-RU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2а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</a:p>
          <a:p>
            <a:pPr algn="ctr">
              <a:buClr>
                <a:schemeClr val="accent3"/>
              </a:buClr>
              <a:defRPr/>
            </a:pP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5.(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 - 6)</a:t>
            </a:r>
            <a:r>
              <a:rPr lang="ru-RU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d</a:t>
            </a:r>
            <a:r>
              <a:rPr lang="ru-RU" sz="6000" b="1" i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000" b="1" i="1" baseline="30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12d - 36</a:t>
            </a:r>
            <a:endParaRPr lang="ru-RU" sz="6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98420" y="1306586"/>
            <a:ext cx="390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8945" y="2636912"/>
            <a:ext cx="6238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214277" y="3671302"/>
            <a:ext cx="5699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6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189910" y="4747209"/>
            <a:ext cx="6080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6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3" name="Рисунок 7" descr="MCj0438002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75" y="332656"/>
            <a:ext cx="18637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74130" y="5855284"/>
            <a:ext cx="5263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13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1"/>
          <p:cNvSpPr txBox="1">
            <a:spLocks noChangeArrowheads="1"/>
          </p:cNvSpPr>
          <p:nvPr/>
        </p:nvSpPr>
        <p:spPr bwMode="auto">
          <a:xfrm>
            <a:off x="395288" y="242433"/>
            <a:ext cx="82089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+mn-cs"/>
              </a:rPr>
              <a:t>Представить в виде многочлена: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878908"/>
              </p:ext>
            </p:extLst>
          </p:nvPr>
        </p:nvGraphicFramePr>
        <p:xfrm>
          <a:off x="774700" y="1497013"/>
          <a:ext cx="3227388" cy="400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Формула" r:id="rId4" imgW="1054080" imgH="1307880" progId="Equation.3">
                  <p:embed/>
                </p:oleObj>
              </mc:Choice>
              <mc:Fallback>
                <p:oleObj name="Формула" r:id="rId4" imgW="1054080" imgH="1307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" y="1497013"/>
                        <a:ext cx="3227388" cy="400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5070636"/>
              </p:ext>
            </p:extLst>
          </p:nvPr>
        </p:nvGraphicFramePr>
        <p:xfrm>
          <a:off x="4499769" y="1520031"/>
          <a:ext cx="3851275" cy="467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Формула" r:id="rId6" imgW="1155600" imgH="1447560" progId="Equation.3">
                  <p:embed/>
                </p:oleObj>
              </mc:Choice>
              <mc:Fallback>
                <p:oleObj name="Формула" r:id="rId6" imgW="1155600" imgH="1447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769" y="1520031"/>
                        <a:ext cx="3851275" cy="467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12230" y="2327987"/>
            <a:ext cx="4714875" cy="7858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76710" y="1484784"/>
            <a:ext cx="4714875" cy="7143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89267" y="3208666"/>
            <a:ext cx="4714875" cy="714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76710" y="3925408"/>
            <a:ext cx="4714875" cy="7143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65738" y="4725144"/>
            <a:ext cx="4714875" cy="6429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28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323850" y="217487"/>
            <a:ext cx="8135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+mn-cs"/>
              </a:rPr>
              <a:t>Представить в виде многочлена: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712729"/>
              </p:ext>
            </p:extLst>
          </p:nvPr>
        </p:nvGraphicFramePr>
        <p:xfrm>
          <a:off x="941388" y="1195388"/>
          <a:ext cx="2876550" cy="466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Формула" r:id="rId4" imgW="939600" imgH="1523880" progId="Equation.3">
                  <p:embed/>
                </p:oleObj>
              </mc:Choice>
              <mc:Fallback>
                <p:oleObj name="Формула" r:id="rId4" imgW="939600" imgH="1523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388" y="1195388"/>
                        <a:ext cx="2876550" cy="4662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515042"/>
              </p:ext>
            </p:extLst>
          </p:nvPr>
        </p:nvGraphicFramePr>
        <p:xfrm>
          <a:off x="4502150" y="1128713"/>
          <a:ext cx="3852863" cy="467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Формула" r:id="rId6" imgW="1155600" imgH="1447560" progId="Equation.3">
                  <p:embed/>
                </p:oleObj>
              </mc:Choice>
              <mc:Fallback>
                <p:oleObj name="Формула" r:id="rId6" imgW="1155600" imgH="1447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1128713"/>
                        <a:ext cx="3852863" cy="4672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174519" y="1124744"/>
            <a:ext cx="4714875" cy="7858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74933" y="1919122"/>
            <a:ext cx="4714875" cy="7858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62513" y="2704934"/>
            <a:ext cx="4714875" cy="7858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77028" y="3490746"/>
            <a:ext cx="4714875" cy="7858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77555" y="4276558"/>
            <a:ext cx="4714875" cy="7858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00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WordArt 4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642350" cy="1036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 dirty="0" smtClean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Запишите в свободные клетки такие одночлены, </a:t>
            </a:r>
          </a:p>
          <a:p>
            <a:pPr algn="ctr"/>
            <a:r>
              <a:rPr lang="ru-RU" sz="5400" b="1" kern="10" dirty="0" smtClean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равенство было тождеством:</a:t>
            </a:r>
            <a:endParaRPr lang="ru-RU" sz="5400" b="1" kern="10" dirty="0">
              <a:ln w="9525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solidFill>
                <a:schemeClr val="tx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23850" y="1558019"/>
            <a:ext cx="6048375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 dirty="0" smtClean="0">
                <a:latin typeface="Arial" charset="0"/>
              </a:rPr>
              <a:t>1. ( </a:t>
            </a:r>
            <a:r>
              <a:rPr lang="en-US" sz="2800" b="1" dirty="0" smtClean="0">
                <a:latin typeface="Arial" charset="0"/>
              </a:rPr>
              <a:t>a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>
                <a:latin typeface="Arial" charset="0"/>
              </a:rPr>
              <a:t>+2</a:t>
            </a:r>
            <a:r>
              <a:rPr lang="en-US" sz="2800" b="1" dirty="0">
                <a:latin typeface="Arial" charset="0"/>
              </a:rPr>
              <a:t>b)</a:t>
            </a:r>
            <a:r>
              <a:rPr lang="en-US" sz="2800" b="1" baseline="30000" dirty="0">
                <a:latin typeface="Arial" charset="0"/>
              </a:rPr>
              <a:t>2 </a:t>
            </a:r>
            <a:r>
              <a:rPr lang="en-US" sz="2800" b="1" dirty="0">
                <a:latin typeface="Arial" charset="0"/>
              </a:rPr>
              <a:t>= a</a:t>
            </a:r>
            <a:r>
              <a:rPr lang="en-US" sz="2800" b="1" baseline="30000" dirty="0">
                <a:latin typeface="Arial" charset="0"/>
              </a:rPr>
              <a:t>2  </a:t>
            </a:r>
            <a:r>
              <a:rPr lang="en-US" sz="2800" b="1" dirty="0">
                <a:latin typeface="Arial" charset="0"/>
              </a:rPr>
              <a:t>+ 4ab + 4b</a:t>
            </a:r>
            <a:r>
              <a:rPr lang="en-US" sz="2800" b="1" baseline="30000" dirty="0">
                <a:latin typeface="Arial" charset="0"/>
              </a:rPr>
              <a:t>2</a:t>
            </a:r>
            <a:endParaRPr lang="en-US" sz="2800" b="1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sz="2800" b="1" dirty="0" smtClean="0">
                <a:latin typeface="Arial" charset="0"/>
              </a:rPr>
              <a:t>2. ( </a:t>
            </a:r>
            <a:r>
              <a:rPr lang="en-US" sz="2800" b="1" dirty="0">
                <a:latin typeface="Arial" charset="0"/>
              </a:rPr>
              <a:t>3x </a:t>
            </a:r>
            <a:r>
              <a:rPr lang="en-US" sz="2800" b="1" dirty="0" smtClean="0">
                <a:latin typeface="Arial" charset="0"/>
              </a:rPr>
              <a:t>+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en-US" sz="2800" b="1" dirty="0" smtClean="0">
                <a:latin typeface="Arial" charset="0"/>
              </a:rPr>
              <a:t>a)</a:t>
            </a:r>
            <a:r>
              <a:rPr lang="en-US" sz="2800" b="1" baseline="30000" dirty="0" smtClean="0">
                <a:latin typeface="Arial" charset="0"/>
              </a:rPr>
              <a:t>2 </a:t>
            </a:r>
            <a:r>
              <a:rPr lang="en-US" sz="2800" b="1" dirty="0">
                <a:latin typeface="Arial" charset="0"/>
              </a:rPr>
              <a:t>= 9x</a:t>
            </a:r>
            <a:r>
              <a:rPr lang="en-US" sz="2800" b="1" baseline="30000" dirty="0">
                <a:latin typeface="Arial" charset="0"/>
              </a:rPr>
              <a:t>2  </a:t>
            </a:r>
            <a:r>
              <a:rPr lang="en-US" sz="2800" b="1" dirty="0">
                <a:latin typeface="Arial" charset="0"/>
              </a:rPr>
              <a:t>+ 6ax + a</a:t>
            </a:r>
            <a:r>
              <a:rPr lang="en-US" sz="2800" b="1" baseline="30000" dirty="0">
                <a:latin typeface="Arial" charset="0"/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ru-RU" sz="2800" b="1" dirty="0" smtClean="0">
                <a:latin typeface="Arial" charset="0"/>
              </a:rPr>
              <a:t>3. (</a:t>
            </a:r>
            <a:r>
              <a:rPr lang="en-US" sz="2800" b="1" dirty="0" smtClean="0">
                <a:latin typeface="Arial" charset="0"/>
              </a:rPr>
              <a:t>10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en-US" sz="2800" b="1" dirty="0" smtClean="0">
                <a:latin typeface="Arial" charset="0"/>
              </a:rPr>
              <a:t>- </a:t>
            </a:r>
            <a:r>
              <a:rPr lang="ru-RU" sz="2800" b="1" dirty="0">
                <a:latin typeface="Arial" charset="0"/>
              </a:rPr>
              <a:t>2</a:t>
            </a:r>
            <a:r>
              <a:rPr lang="en-US" sz="2800" b="1" dirty="0">
                <a:latin typeface="Arial" charset="0"/>
              </a:rPr>
              <a:t>m)</a:t>
            </a:r>
            <a:r>
              <a:rPr lang="en-US" sz="2800" b="1" baseline="30000" dirty="0">
                <a:latin typeface="Arial" charset="0"/>
              </a:rPr>
              <a:t>2 </a:t>
            </a:r>
            <a:r>
              <a:rPr lang="en-US" sz="2800" b="1" dirty="0">
                <a:latin typeface="Arial" charset="0"/>
              </a:rPr>
              <a:t>= 100</a:t>
            </a:r>
            <a:r>
              <a:rPr lang="en-US" sz="2800" b="1" baseline="30000" dirty="0">
                <a:latin typeface="Arial" charset="0"/>
              </a:rPr>
              <a:t>  </a:t>
            </a:r>
            <a:r>
              <a:rPr lang="en-US" sz="2800" b="1" dirty="0">
                <a:latin typeface="Arial" charset="0"/>
              </a:rPr>
              <a:t>- 40m + 4m</a:t>
            </a:r>
            <a:r>
              <a:rPr lang="en-US" sz="2800" b="1" baseline="30000" dirty="0">
                <a:latin typeface="Arial" charset="0"/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ru-RU" sz="2800" b="1" dirty="0" smtClean="0">
                <a:latin typeface="Arial" charset="0"/>
              </a:rPr>
              <a:t>4. ( </a:t>
            </a:r>
            <a:r>
              <a:rPr lang="en-US" sz="2800" b="1" dirty="0">
                <a:latin typeface="Arial" charset="0"/>
              </a:rPr>
              <a:t>3x + 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en-US" sz="2800" b="1" dirty="0">
                <a:latin typeface="Arial" charset="0"/>
              </a:rPr>
              <a:t>7y )</a:t>
            </a:r>
            <a:r>
              <a:rPr lang="en-US" sz="2800" b="1" baseline="30000" dirty="0">
                <a:latin typeface="Arial" charset="0"/>
              </a:rPr>
              <a:t>2 </a:t>
            </a:r>
            <a:r>
              <a:rPr lang="en-US" sz="2800" b="1" dirty="0">
                <a:latin typeface="Arial" charset="0"/>
              </a:rPr>
              <a:t>= 9x</a:t>
            </a:r>
            <a:r>
              <a:rPr lang="en-US" sz="2800" b="1" baseline="30000" dirty="0">
                <a:latin typeface="Arial" charset="0"/>
              </a:rPr>
              <a:t>2 </a:t>
            </a:r>
            <a:r>
              <a:rPr lang="en-US" sz="2800" b="1" dirty="0">
                <a:latin typeface="Arial" charset="0"/>
              </a:rPr>
              <a:t>+ 42xy </a:t>
            </a:r>
            <a:r>
              <a:rPr lang="en-US" sz="2800" b="1" dirty="0" smtClean="0">
                <a:latin typeface="Arial" charset="0"/>
              </a:rPr>
              <a:t>+ </a:t>
            </a:r>
            <a:r>
              <a:rPr lang="en-US" sz="2800" b="1" dirty="0">
                <a:latin typeface="Arial" charset="0"/>
              </a:rPr>
              <a:t>49y</a:t>
            </a:r>
            <a:r>
              <a:rPr lang="en-US" sz="2800" b="1" baseline="30000" dirty="0">
                <a:latin typeface="Arial" charset="0"/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ru-RU" sz="2800" b="1" dirty="0" smtClean="0">
                <a:latin typeface="Arial" charset="0"/>
              </a:rPr>
              <a:t>5. </a:t>
            </a:r>
            <a:r>
              <a:rPr lang="en-US" sz="2800" b="1" dirty="0" smtClean="0">
                <a:latin typeface="Arial" charset="0"/>
              </a:rPr>
              <a:t>( </a:t>
            </a:r>
            <a:r>
              <a:rPr lang="en-US" sz="2800" b="1" dirty="0">
                <a:latin typeface="Arial" charset="0"/>
              </a:rPr>
              <a:t>3b </a:t>
            </a:r>
            <a:r>
              <a:rPr lang="en-US" sz="2800" b="1" dirty="0" smtClean="0">
                <a:latin typeface="Arial" charset="0"/>
              </a:rPr>
              <a:t>+ </a:t>
            </a:r>
            <a:r>
              <a:rPr lang="en-US" sz="2800" b="1" dirty="0">
                <a:latin typeface="Arial" charset="0"/>
              </a:rPr>
              <a:t>2a)</a:t>
            </a:r>
            <a:r>
              <a:rPr lang="en-US" sz="2800" b="1" baseline="30000" dirty="0">
                <a:latin typeface="Arial" charset="0"/>
              </a:rPr>
              <a:t>2 </a:t>
            </a:r>
            <a:r>
              <a:rPr lang="en-US" sz="2800" b="1" dirty="0">
                <a:latin typeface="Arial" charset="0"/>
              </a:rPr>
              <a:t>= 9b</a:t>
            </a:r>
            <a:r>
              <a:rPr lang="en-US" sz="2800" b="1" baseline="30000" dirty="0">
                <a:latin typeface="Arial" charset="0"/>
              </a:rPr>
              <a:t>2  </a:t>
            </a:r>
            <a:r>
              <a:rPr lang="en-US" sz="2800" b="1" dirty="0">
                <a:latin typeface="Arial" charset="0"/>
              </a:rPr>
              <a:t>+ 12ba + 4a</a:t>
            </a:r>
            <a:r>
              <a:rPr lang="en-US" sz="2800" b="1" baseline="30000" dirty="0">
                <a:latin typeface="Arial" charset="0"/>
              </a:rPr>
              <a:t>2</a:t>
            </a:r>
            <a:endParaRPr lang="ru-RU" sz="2800" b="1" baseline="30000" dirty="0">
              <a:latin typeface="Arial" charset="0"/>
            </a:endParaRP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889795" y="1628800"/>
            <a:ext cx="503238" cy="431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889795" y="2315936"/>
            <a:ext cx="503238" cy="431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840694" y="2896390"/>
            <a:ext cx="503237" cy="431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50" name="Rectangle 18"/>
          <p:cNvSpPr>
            <a:spLocks noChangeArrowheads="1"/>
          </p:cNvSpPr>
          <p:nvPr/>
        </p:nvSpPr>
        <p:spPr bwMode="auto">
          <a:xfrm>
            <a:off x="1819610" y="3534683"/>
            <a:ext cx="503238" cy="431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52" name="Rectangle 20"/>
          <p:cNvSpPr>
            <a:spLocks noChangeArrowheads="1"/>
          </p:cNvSpPr>
          <p:nvPr/>
        </p:nvSpPr>
        <p:spPr bwMode="auto">
          <a:xfrm>
            <a:off x="2881990" y="4112332"/>
            <a:ext cx="574675" cy="431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53" name="Rectangle 21"/>
          <p:cNvSpPr>
            <a:spLocks noChangeArrowheads="1"/>
          </p:cNvSpPr>
          <p:nvPr/>
        </p:nvSpPr>
        <p:spPr bwMode="auto">
          <a:xfrm>
            <a:off x="3923505" y="4112332"/>
            <a:ext cx="576263" cy="431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55" name="Rectangle 23"/>
          <p:cNvSpPr>
            <a:spLocks noChangeArrowheads="1"/>
          </p:cNvSpPr>
          <p:nvPr/>
        </p:nvSpPr>
        <p:spPr bwMode="auto">
          <a:xfrm>
            <a:off x="3923505" y="3566544"/>
            <a:ext cx="792163" cy="431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49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 animBg="1"/>
      <p:bldP spid="69640" grpId="0" animBg="1"/>
      <p:bldP spid="69644" grpId="0" animBg="1"/>
      <p:bldP spid="69650" grpId="0" animBg="1"/>
      <p:bldP spid="69652" grpId="0" animBg="1"/>
      <p:bldP spid="69653" grpId="0" animBg="1"/>
      <p:bldP spid="696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91" name="Group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753046"/>
              </p:ext>
            </p:extLst>
          </p:nvPr>
        </p:nvGraphicFramePr>
        <p:xfrm>
          <a:off x="0" y="836613"/>
          <a:ext cx="9144000" cy="5060949"/>
        </p:xfrm>
        <a:graphic>
          <a:graphicData uri="http://schemas.openxmlformats.org/drawingml/2006/table">
            <a:tbl>
              <a:tblPr/>
              <a:tblGrid>
                <a:gridCol w="1547664"/>
                <a:gridCol w="1512168"/>
                <a:gridCol w="3025056"/>
                <a:gridCol w="3059112"/>
              </a:tblGrid>
              <a:tr h="10059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Первое выражение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Второе выражение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Многочлен, равный квадрату суммы этих выражений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Многочлен, равный квадрату разности этих выражений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5a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+10ab+b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-10ab+b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3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3a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1/3b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+2ab+1/9b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-2ab+1/9b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5a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0,2b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+2ab+0,04b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+2ab+0,04b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719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+8ab+16</a:t>
                      </a:r>
                      <a:endParaRPr kumimoji="0" lang="ru-RU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-8ab+16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40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2x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+4a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+4x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-4a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+4x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6" name="WordArt 42"/>
          <p:cNvSpPr>
            <a:spLocks noChangeArrowheads="1" noChangeShapeType="1" noTextEdit="1"/>
          </p:cNvSpPr>
          <p:nvPr/>
        </p:nvSpPr>
        <p:spPr bwMode="auto">
          <a:xfrm>
            <a:off x="1691680" y="0"/>
            <a:ext cx="54721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Arial"/>
                <a:cs typeface="Arial"/>
              </a:rPr>
              <a:t>Заполните </a:t>
            </a:r>
            <a:r>
              <a:rPr lang="ru-RU" sz="3600" b="1" i="1" kern="10" dirty="0" smtClean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chemeClr val="tx1">
                    <a:lumMod val="85000"/>
                  </a:schemeClr>
                </a:solidFill>
                <a:latin typeface="Arial"/>
                <a:cs typeface="Arial"/>
              </a:rPr>
              <a:t>таблицу</a:t>
            </a:r>
            <a:r>
              <a:rPr lang="ru-RU" sz="3600" b="1" i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latin typeface="Arial"/>
                <a:cs typeface="Arial"/>
              </a:rPr>
              <a:t>:</a:t>
            </a:r>
            <a:endParaRPr lang="ru-RU" sz="3600" b="1" i="1" kern="10" dirty="0">
              <a:ln w="9525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solidFill>
                <a:schemeClr val="accent1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graphicFrame>
        <p:nvGraphicFramePr>
          <p:cNvPr id="9257" name="Object 6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Формула" r:id="rId4" imgW="114151" imgH="215619" progId="Equation.3">
                  <p:embed/>
                </p:oleObj>
              </mc:Choice>
              <mc:Fallback>
                <p:oleObj name="Формула" r:id="rId4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92" name="Rectangle 84"/>
          <p:cNvSpPr>
            <a:spLocks noChangeArrowheads="1"/>
          </p:cNvSpPr>
          <p:nvPr/>
        </p:nvSpPr>
        <p:spPr bwMode="auto">
          <a:xfrm>
            <a:off x="3203575" y="2024856"/>
            <a:ext cx="2736850" cy="50323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93" name="Rectangle 85"/>
          <p:cNvSpPr>
            <a:spLocks noChangeArrowheads="1"/>
          </p:cNvSpPr>
          <p:nvPr/>
        </p:nvSpPr>
        <p:spPr bwMode="auto">
          <a:xfrm>
            <a:off x="6210300" y="1957386"/>
            <a:ext cx="2843212" cy="50323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94" name="Rectangle 86"/>
          <p:cNvSpPr>
            <a:spLocks noChangeArrowheads="1"/>
          </p:cNvSpPr>
          <p:nvPr/>
        </p:nvSpPr>
        <p:spPr bwMode="auto">
          <a:xfrm>
            <a:off x="6245225" y="2873545"/>
            <a:ext cx="2843212" cy="467519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95" name="Rectangle 87"/>
          <p:cNvSpPr>
            <a:spLocks noChangeArrowheads="1"/>
          </p:cNvSpPr>
          <p:nvPr/>
        </p:nvSpPr>
        <p:spPr bwMode="auto">
          <a:xfrm>
            <a:off x="3242040" y="2817019"/>
            <a:ext cx="2736850" cy="50323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96" name="Rectangle 88"/>
          <p:cNvSpPr>
            <a:spLocks noChangeArrowheads="1"/>
          </p:cNvSpPr>
          <p:nvPr/>
        </p:nvSpPr>
        <p:spPr bwMode="auto">
          <a:xfrm>
            <a:off x="6227763" y="3573462"/>
            <a:ext cx="2843212" cy="503238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97" name="Rectangle 89"/>
          <p:cNvSpPr>
            <a:spLocks noChangeArrowheads="1"/>
          </p:cNvSpPr>
          <p:nvPr/>
        </p:nvSpPr>
        <p:spPr bwMode="auto">
          <a:xfrm>
            <a:off x="3095625" y="3573462"/>
            <a:ext cx="2808288" cy="50323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98" name="Rectangle 90"/>
          <p:cNvSpPr>
            <a:spLocks noChangeArrowheads="1"/>
          </p:cNvSpPr>
          <p:nvPr/>
        </p:nvSpPr>
        <p:spPr bwMode="auto">
          <a:xfrm>
            <a:off x="6227763" y="4379117"/>
            <a:ext cx="2843212" cy="50323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99" name="Rectangle 91"/>
          <p:cNvSpPr>
            <a:spLocks noChangeArrowheads="1"/>
          </p:cNvSpPr>
          <p:nvPr/>
        </p:nvSpPr>
        <p:spPr bwMode="auto">
          <a:xfrm>
            <a:off x="3106759" y="4369140"/>
            <a:ext cx="2808287" cy="503238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700" name="Rectangle 92"/>
          <p:cNvSpPr>
            <a:spLocks noChangeArrowheads="1"/>
          </p:cNvSpPr>
          <p:nvPr/>
        </p:nvSpPr>
        <p:spPr bwMode="auto">
          <a:xfrm>
            <a:off x="3106759" y="5193506"/>
            <a:ext cx="2808288" cy="50323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701" name="Rectangle 93"/>
          <p:cNvSpPr>
            <a:spLocks noChangeArrowheads="1"/>
          </p:cNvSpPr>
          <p:nvPr/>
        </p:nvSpPr>
        <p:spPr bwMode="auto">
          <a:xfrm>
            <a:off x="6245225" y="5193506"/>
            <a:ext cx="2808287" cy="50323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69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8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8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8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8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8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8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8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8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92" grpId="0" animBg="1"/>
      <p:bldP spid="68693" grpId="0" animBg="1"/>
      <p:bldP spid="68694" grpId="0" animBg="1"/>
      <p:bldP spid="68695" grpId="0" animBg="1"/>
      <p:bldP spid="68696" grpId="0" animBg="1"/>
      <p:bldP spid="68697" grpId="0" animBg="1"/>
      <p:bldP spid="68698" grpId="0" animBg="1"/>
      <p:bldP spid="68699" grpId="0" animBg="1"/>
      <p:bldP spid="68700" grpId="0" animBg="1"/>
      <p:bldP spid="6870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435600" y="1268413"/>
            <a:ext cx="3457575" cy="48625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  <a:r>
              <a:rPr lang="en-US" dirty="0" smtClean="0"/>
              <a:t>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Некоторые правила сокращенного умножения были известны еще около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4000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лет назад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Их знали вавилоняне и другие народы древности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9" name="Picture 4" descr="Математика в Греции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260648"/>
            <a:ext cx="5345113" cy="6264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2346299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7"/>
            <a:ext cx="8353623" cy="122413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Евклид. «Начала». </a:t>
            </a:r>
            <a:r>
              <a:rPr lang="ru-RU" sz="3200" b="1" i="1" dirty="0">
                <a:solidFill>
                  <a:schemeClr val="tx1">
                    <a:lumMod val="85000"/>
                  </a:schemeClr>
                </a:solidFill>
                <a:cs typeface="Arial" pitchFamily="34" charset="0"/>
              </a:rPr>
              <a:t>Издание 1482 г.</a:t>
            </a:r>
            <a:endParaRPr lang="en-US" sz="3200" b="1" i="1" dirty="0">
              <a:solidFill>
                <a:schemeClr val="tx1">
                  <a:lumMod val="85000"/>
                </a:schemeClr>
              </a:solidFill>
              <a:cs typeface="Arial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00250"/>
            <a:ext cx="3543300" cy="41259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29701" name="Picture 5" descr="Безымян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28813"/>
            <a:ext cx="389185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963837"/>
            <a:ext cx="1785938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986286"/>
            <a:ext cx="2214563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723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43597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История создания страны формул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6238" y="1600200"/>
            <a:ext cx="575945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Древнегреческими </a:t>
            </a:r>
            <a:r>
              <a:rPr lang="ru-RU" dirty="0"/>
              <a:t>математиками еще до нашей эры (более 2000 лет назад) геометрическим способом были выведены некоторые формулы, которые получили название </a:t>
            </a:r>
            <a:r>
              <a:rPr lang="ru-RU" b="1" dirty="0">
                <a:solidFill>
                  <a:srgbClr val="FF0000"/>
                </a:solidFill>
              </a:rPr>
              <a:t>формулы сокращенного умножения</a:t>
            </a:r>
            <a:r>
              <a:rPr lang="ru-RU" dirty="0"/>
              <a:t>.</a:t>
            </a:r>
          </a:p>
        </p:txBody>
      </p:sp>
      <p:sp>
        <p:nvSpPr>
          <p:cNvPr id="2053" name="TextBox 3"/>
          <p:cNvSpPr txBox="1">
            <a:spLocks noChangeArrowheads="1"/>
          </p:cNvSpPr>
          <p:nvPr/>
        </p:nvSpPr>
        <p:spPr bwMode="auto">
          <a:xfrm>
            <a:off x="611188" y="2060575"/>
            <a:ext cx="449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latin typeface="Calibri" pitchFamily="34" charset="0"/>
              </a:rPr>
              <a:t>    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17000" contrast="70000"/>
          </a:blip>
          <a:srcRect/>
          <a:stretch>
            <a:fillRect/>
          </a:stretch>
        </p:blipFill>
        <p:spPr bwMode="auto">
          <a:xfrm>
            <a:off x="179512" y="1412775"/>
            <a:ext cx="2880319" cy="327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Box 5"/>
          <p:cNvSpPr txBox="1">
            <a:spLocks noChangeArrowheads="1"/>
          </p:cNvSpPr>
          <p:nvPr/>
        </p:nvSpPr>
        <p:spPr bwMode="auto">
          <a:xfrm>
            <a:off x="467544" y="4690383"/>
            <a:ext cx="288017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i="1" dirty="0">
                <a:latin typeface="Calibri" pitchFamily="34" charset="0"/>
                <a:hlinkClick r:id="rId3" tooltip="Диофант Александрийский"/>
              </a:rPr>
              <a:t>Диофант Александрийский</a:t>
            </a:r>
            <a:r>
              <a:rPr lang="ru-RU" sz="2400" i="1" dirty="0">
                <a:latin typeface="Calibri" pitchFamily="34" charset="0"/>
              </a:rPr>
              <a:t> </a:t>
            </a:r>
          </a:p>
          <a:p>
            <a:pPr eaLnBrk="1" hangingPunct="1"/>
            <a:r>
              <a:rPr lang="ru-RU" sz="2400" i="1" dirty="0">
                <a:latin typeface="Calibri" pitchFamily="34" charset="0"/>
              </a:rPr>
              <a:t>(</a:t>
            </a:r>
            <a:r>
              <a:rPr lang="ru-RU" sz="2400" i="1" dirty="0">
                <a:latin typeface="Calibri" pitchFamily="34" charset="0"/>
                <a:hlinkClick r:id="rId4" tooltip="III век"/>
              </a:rPr>
              <a:t>III век</a:t>
            </a:r>
            <a:r>
              <a:rPr lang="ru-RU" sz="2400" i="1" dirty="0">
                <a:latin typeface="Calibri" pitchFamily="34" charset="0"/>
              </a:rPr>
              <a:t> н. э.) — древнегреческий </a:t>
            </a:r>
            <a:r>
              <a:rPr lang="ru-RU" sz="2400" i="1" dirty="0">
                <a:latin typeface="Calibri" pitchFamily="34" charset="0"/>
                <a:hlinkClick r:id="rId5" tooltip="Математик"/>
              </a:rPr>
              <a:t>математик</a:t>
            </a:r>
            <a:r>
              <a:rPr lang="ru-RU" sz="2400" dirty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565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404664"/>
            <a:ext cx="8000976" cy="122413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Геометрический </a:t>
            </a:r>
            <a:r>
              <a:rPr lang="ru-RU" dirty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смысл</a:t>
            </a:r>
          </a:p>
        </p:txBody>
      </p:sp>
      <p:sp>
        <p:nvSpPr>
          <p:cNvPr id="16387" name="Rectangle 13"/>
          <p:cNvSpPr>
            <a:spLocks noChangeArrowheads="1"/>
          </p:cNvSpPr>
          <p:nvPr/>
        </p:nvSpPr>
        <p:spPr bwMode="auto">
          <a:xfrm>
            <a:off x="3200400" y="4114800"/>
            <a:ext cx="1371600" cy="20574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Rectangle 15"/>
          <p:cNvSpPr>
            <a:spLocks noChangeArrowheads="1"/>
          </p:cNvSpPr>
          <p:nvPr/>
        </p:nvSpPr>
        <p:spPr bwMode="auto">
          <a:xfrm>
            <a:off x="1143000" y="2743200"/>
            <a:ext cx="2057400" cy="1371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Rectangle 16"/>
          <p:cNvSpPr>
            <a:spLocks noChangeArrowheads="1"/>
          </p:cNvSpPr>
          <p:nvPr/>
        </p:nvSpPr>
        <p:spPr bwMode="auto">
          <a:xfrm>
            <a:off x="1143000" y="4114800"/>
            <a:ext cx="2057400" cy="2057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905000" y="6096000"/>
            <a:ext cx="3619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762000" y="4800600"/>
            <a:ext cx="3619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85800" y="3124200"/>
            <a:ext cx="3619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endParaRPr lang="ru-RU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3657600" y="6096000"/>
            <a:ext cx="3619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endParaRPr lang="ru-RU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>
            <a:off x="1143000" y="6172200"/>
            <a:ext cx="20574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 flipV="1">
            <a:off x="1143000" y="4114800"/>
            <a:ext cx="0" cy="2057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3200400" y="6172200"/>
            <a:ext cx="13716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 flipV="1">
            <a:off x="1143000" y="2743200"/>
            <a:ext cx="0" cy="1371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1155700" y="4102100"/>
            <a:ext cx="2057400" cy="2057400"/>
            <a:chOff x="728" y="2584"/>
            <a:chExt cx="1296" cy="1296"/>
          </a:xfrm>
          <a:solidFill>
            <a:srgbClr val="FFFF00"/>
          </a:solidFill>
        </p:grpSpPr>
        <p:sp>
          <p:nvSpPr>
            <p:cNvPr id="10270" name="Rectangle 30"/>
            <p:cNvSpPr>
              <a:spLocks noChangeArrowheads="1"/>
            </p:cNvSpPr>
            <p:nvPr/>
          </p:nvSpPr>
          <p:spPr bwMode="auto">
            <a:xfrm>
              <a:off x="728" y="2584"/>
              <a:ext cx="1296" cy="129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71" name="Text Box 31"/>
            <p:cNvSpPr txBox="1">
              <a:spLocks noChangeArrowheads="1"/>
            </p:cNvSpPr>
            <p:nvPr/>
          </p:nvSpPr>
          <p:spPr bwMode="auto">
            <a:xfrm>
              <a:off x="1279" y="2948"/>
              <a:ext cx="260" cy="40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dirty="0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10272" name="Text Box 32"/>
            <p:cNvSpPr txBox="1">
              <a:spLocks noChangeArrowheads="1"/>
            </p:cNvSpPr>
            <p:nvPr/>
          </p:nvSpPr>
          <p:spPr bwMode="auto">
            <a:xfrm>
              <a:off x="1444" y="2950"/>
              <a:ext cx="213" cy="2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dirty="0">
                  <a:latin typeface="Times New Roman" pitchFamily="18" charset="0"/>
                </a:rPr>
                <a:t>2</a:t>
              </a:r>
              <a:endParaRPr lang="ru-RU" sz="2400" b="1" dirty="0">
                <a:latin typeface="Times New Roman" pitchFamily="18" charset="0"/>
              </a:endParaRPr>
            </a:p>
          </p:txBody>
        </p:sp>
      </p:grpSp>
      <p:sp>
        <p:nvSpPr>
          <p:cNvPr id="16399" name="Rectangle 38"/>
          <p:cNvSpPr>
            <a:spLocks noChangeArrowheads="1"/>
          </p:cNvSpPr>
          <p:nvPr/>
        </p:nvSpPr>
        <p:spPr bwMode="auto">
          <a:xfrm>
            <a:off x="3200400" y="2743200"/>
            <a:ext cx="13716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3200400" y="2743200"/>
            <a:ext cx="1371600" cy="1371600"/>
            <a:chOff x="2016" y="1728"/>
            <a:chExt cx="864" cy="864"/>
          </a:xfrm>
          <a:solidFill>
            <a:srgbClr val="FF0000"/>
          </a:solidFill>
        </p:grpSpPr>
        <p:sp>
          <p:nvSpPr>
            <p:cNvPr id="10254" name="Rectangle 14"/>
            <p:cNvSpPr>
              <a:spLocks noChangeArrowheads="1"/>
            </p:cNvSpPr>
            <p:nvPr/>
          </p:nvSpPr>
          <p:spPr bwMode="auto">
            <a:xfrm>
              <a:off x="2016" y="1728"/>
              <a:ext cx="864" cy="86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73" name="Text Box 33"/>
            <p:cNvSpPr txBox="1">
              <a:spLocks noChangeArrowheads="1"/>
            </p:cNvSpPr>
            <p:nvPr/>
          </p:nvSpPr>
          <p:spPr bwMode="auto">
            <a:xfrm>
              <a:off x="2520" y="1890"/>
              <a:ext cx="213" cy="2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chemeClr val="bg1"/>
                  </a:solidFill>
                  <a:latin typeface="Times New Roman" pitchFamily="18" charset="0"/>
                </a:rPr>
                <a:t>2</a:t>
              </a:r>
              <a:endParaRPr lang="ru-RU" sz="24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10276" name="Text Box 36"/>
            <p:cNvSpPr txBox="1">
              <a:spLocks noChangeArrowheads="1"/>
            </p:cNvSpPr>
            <p:nvPr/>
          </p:nvSpPr>
          <p:spPr bwMode="auto">
            <a:xfrm>
              <a:off x="2352" y="1920"/>
              <a:ext cx="260" cy="40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 b="1" dirty="0">
                  <a:solidFill>
                    <a:schemeClr val="bg1"/>
                  </a:solidFill>
                  <a:latin typeface="Times New Roman" pitchFamily="18" charset="0"/>
                </a:rPr>
                <a:t>b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1905000" y="3124200"/>
            <a:ext cx="641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b="1">
                <a:solidFill>
                  <a:schemeClr val="bg1"/>
                </a:solidFill>
                <a:latin typeface="Times New Roman" pitchFamily="18" charset="0"/>
              </a:rPr>
              <a:t>ab</a:t>
            </a:r>
            <a:endParaRPr lang="ru-RU" sz="36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81" name="Text Box 41"/>
          <p:cNvSpPr txBox="1">
            <a:spLocks noChangeArrowheads="1"/>
          </p:cNvSpPr>
          <p:nvPr/>
        </p:nvSpPr>
        <p:spPr bwMode="auto">
          <a:xfrm>
            <a:off x="3581400" y="4800600"/>
            <a:ext cx="641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b="1">
                <a:solidFill>
                  <a:schemeClr val="bg1"/>
                </a:solidFill>
                <a:latin typeface="Times New Roman" pitchFamily="18" charset="0"/>
              </a:rPr>
              <a:t>ab</a:t>
            </a:r>
            <a:endParaRPr lang="ru-RU" sz="36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82" name="Text Box 42"/>
          <p:cNvSpPr txBox="1">
            <a:spLocks noChangeArrowheads="1"/>
          </p:cNvSpPr>
          <p:nvPr/>
        </p:nvSpPr>
        <p:spPr bwMode="auto">
          <a:xfrm>
            <a:off x="4648200" y="4191000"/>
            <a:ext cx="5794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5400" b="1">
                <a:latin typeface="Times New Roman" pitchFamily="18" charset="0"/>
              </a:rPr>
              <a:t>=</a:t>
            </a:r>
            <a:endParaRPr lang="ru-RU" sz="5400" b="1">
              <a:latin typeface="Times New Roman" pitchFamily="18" charset="0"/>
            </a:endParaRP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142976" y="2714620"/>
            <a:ext cx="3429000" cy="3429000"/>
            <a:chOff x="2922" y="1710"/>
            <a:chExt cx="2160" cy="2160"/>
          </a:xfrm>
          <a:solidFill>
            <a:srgbClr val="008000"/>
          </a:solidFill>
        </p:grpSpPr>
        <p:sp>
          <p:nvSpPr>
            <p:cNvPr id="10252" name="Rectangle 12"/>
            <p:cNvSpPr>
              <a:spLocks noChangeArrowheads="1"/>
            </p:cNvSpPr>
            <p:nvPr/>
          </p:nvSpPr>
          <p:spPr bwMode="auto">
            <a:xfrm>
              <a:off x="2922" y="1710"/>
              <a:ext cx="2160" cy="216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3597" y="2592"/>
              <a:ext cx="1080" cy="438"/>
              <a:chOff x="6093" y="2496"/>
              <a:chExt cx="1080" cy="438"/>
            </a:xfrm>
            <a:grpFill/>
          </p:grpSpPr>
          <p:sp>
            <p:nvSpPr>
              <p:cNvPr id="10266" name="Text Box 26"/>
              <p:cNvSpPr txBox="1">
                <a:spLocks noChangeArrowheads="1"/>
              </p:cNvSpPr>
              <p:nvPr/>
            </p:nvSpPr>
            <p:spPr bwMode="auto">
              <a:xfrm>
                <a:off x="6093" y="2530"/>
                <a:ext cx="1080" cy="40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3600" b="1" dirty="0">
                    <a:solidFill>
                      <a:schemeClr val="bg1"/>
                    </a:solidFill>
                    <a:latin typeface="Times New Roman" pitchFamily="18" charset="0"/>
                  </a:rPr>
                  <a:t>(</a:t>
                </a:r>
                <a:r>
                  <a:rPr lang="en-US" sz="3600" b="1" dirty="0" err="1">
                    <a:solidFill>
                      <a:schemeClr val="bg1"/>
                    </a:solidFill>
                    <a:latin typeface="Times New Roman" pitchFamily="18" charset="0"/>
                  </a:rPr>
                  <a:t>a+b</a:t>
                </a:r>
                <a:r>
                  <a:rPr lang="en-US" sz="3600" b="1" dirty="0">
                    <a:solidFill>
                      <a:schemeClr val="bg1"/>
                    </a:solidFill>
                    <a:latin typeface="Times New Roman" pitchFamily="18" charset="0"/>
                  </a:rPr>
                  <a:t>)</a:t>
                </a:r>
                <a:endParaRPr lang="ru-RU" sz="3600" b="1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267" name="Text Box 27"/>
              <p:cNvSpPr txBox="1">
                <a:spLocks noChangeArrowheads="1"/>
              </p:cNvSpPr>
              <p:nvPr/>
            </p:nvSpPr>
            <p:spPr bwMode="auto">
              <a:xfrm>
                <a:off x="6813" y="2496"/>
                <a:ext cx="270" cy="29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b="1" dirty="0">
                    <a:solidFill>
                      <a:schemeClr val="bg1"/>
                    </a:solidFill>
                    <a:latin typeface="Times New Roman" pitchFamily="18" charset="0"/>
                  </a:rPr>
                  <a:t>2</a:t>
                </a:r>
                <a:endParaRPr lang="ru-RU" sz="2400" b="1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157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2951E-6 L 0.45556 0.0004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7" grpId="0"/>
      <p:bldP spid="10258" grpId="0"/>
      <p:bldP spid="10259" grpId="0"/>
      <p:bldP spid="10260" grpId="0"/>
      <p:bldP spid="10262" grpId="0" animBg="1"/>
      <p:bldP spid="10263" grpId="0" animBg="1"/>
      <p:bldP spid="10264" grpId="0" animBg="1"/>
      <p:bldP spid="10265" grpId="0" animBg="1"/>
      <p:bldP spid="10280" grpId="0"/>
      <p:bldP spid="10281" grpId="0"/>
      <p:bldP spid="102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3684436" y="476672"/>
            <a:ext cx="5497681" cy="1143000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ЭПИГРАФ  К  УРОКУ:</a:t>
            </a: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909538"/>
            <a:ext cx="3600822" cy="5112568"/>
          </a:xfrm>
        </p:spPr>
      </p:pic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3804985" y="2132856"/>
            <a:ext cx="5256584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«У  МАТЕМАТИКОВ  СУЩЕСТВУЕТ</a:t>
            </a:r>
          </a:p>
          <a:p>
            <a:pPr algn="ctr"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СВОЙ  ЯЗЫК – </a:t>
            </a:r>
          </a:p>
          <a:p>
            <a:pPr algn="ctr"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ЭТО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ФОРМУЛЫ»</a:t>
            </a:r>
          </a:p>
          <a:p>
            <a:pPr algn="ctr" eaLnBrk="1" hangingPunct="1"/>
            <a:endParaRPr lang="ru-RU" sz="3200" dirty="0">
              <a:latin typeface="Calibri" pitchFamily="34" charset="0"/>
            </a:endParaRPr>
          </a:p>
          <a:p>
            <a:pPr algn="r" eaLnBrk="1" hangingPunct="1"/>
            <a:r>
              <a:rPr lang="ru-RU" sz="3600" dirty="0">
                <a:latin typeface="Calibri" pitchFamily="34" charset="0"/>
              </a:rPr>
              <a:t>С. В. Ковалевская</a:t>
            </a:r>
          </a:p>
          <a:p>
            <a:pPr algn="r" eaLnBrk="1" hangingPunct="1"/>
            <a:r>
              <a:rPr lang="ru-RU" sz="3600" dirty="0">
                <a:latin typeface="Calibri" pitchFamily="34" charset="0"/>
              </a:rPr>
              <a:t>(1850-1891)</a:t>
            </a:r>
          </a:p>
        </p:txBody>
      </p:sp>
    </p:spTree>
    <p:extLst>
      <p:ext uri="{BB962C8B-B14F-4D97-AF65-F5344CB8AC3E}">
        <p14:creationId xmlns:p14="http://schemas.microsoft.com/office/powerpoint/2010/main" val="9348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894" y="1512079"/>
            <a:ext cx="77844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aseline="30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 + b)</a:t>
            </a:r>
            <a:r>
              <a:rPr lang="en-US" sz="3200" i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i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i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b+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32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8864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Формулы возведения двучлена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 целую неотрицательную степень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77637" y="422108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1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1              1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1          2          1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1          3          3        1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1        4         6         4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39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7484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1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         1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            1          2          1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       1          3          3       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   1      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 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     4   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1     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  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 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  1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1     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15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    1   </a:t>
            </a:r>
          </a:p>
        </p:txBody>
      </p:sp>
    </p:spTree>
    <p:extLst>
      <p:ext uri="{BB962C8B-B14F-4D97-AF65-F5344CB8AC3E}">
        <p14:creationId xmlns:p14="http://schemas.microsoft.com/office/powerpoint/2010/main" val="96066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898989"/>
                </a:solidFill>
                <a:latin typeface="Calibri" pitchFamily="34" charset="0"/>
              </a:rPr>
              <a:t>Мисник Л.П. ГОУ ЦО № 975</a:t>
            </a:r>
          </a:p>
        </p:txBody>
      </p:sp>
      <p:pic>
        <p:nvPicPr>
          <p:cNvPr id="18435" name="Picture 2" descr="http://class-fizika.narod.ru/phys/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656"/>
            <a:ext cx="2030413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2"/>
          <p:cNvSpPr txBox="1">
            <a:spLocks noChangeArrowheads="1"/>
          </p:cNvSpPr>
          <p:nvPr/>
        </p:nvSpPr>
        <p:spPr bwMode="auto">
          <a:xfrm>
            <a:off x="179388" y="3068638"/>
            <a:ext cx="18716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>
                <a:latin typeface="Calibri" pitchFamily="34" charset="0"/>
              </a:rPr>
              <a:t>ПАСКАЛЬ, </a:t>
            </a:r>
            <a:r>
              <a:rPr lang="ru-RU" dirty="0" err="1">
                <a:latin typeface="Calibri" pitchFamily="34" charset="0"/>
              </a:rPr>
              <a:t>Блез</a:t>
            </a:r>
            <a:endParaRPr lang="ru-RU" dirty="0">
              <a:latin typeface="Calibri" pitchFamily="34" charset="0"/>
            </a:endParaRPr>
          </a:p>
          <a:p>
            <a:pPr eaLnBrk="1" hangingPunct="1"/>
            <a:r>
              <a:rPr lang="ru-RU" dirty="0">
                <a:latin typeface="Calibri" pitchFamily="34" charset="0"/>
              </a:rPr>
              <a:t>( 1623 - 1662)</a:t>
            </a:r>
            <a:br>
              <a:rPr lang="ru-RU" dirty="0">
                <a:latin typeface="Calibri" pitchFamily="34" charset="0"/>
              </a:rPr>
            </a:br>
            <a:r>
              <a:rPr lang="ru-RU" dirty="0">
                <a:latin typeface="Calibri" pitchFamily="34" charset="0"/>
              </a:rPr>
              <a:t/>
            </a:r>
            <a:br>
              <a:rPr lang="ru-RU" dirty="0">
                <a:latin typeface="Calibri" pitchFamily="34" charset="0"/>
              </a:rPr>
            </a:br>
            <a:r>
              <a:rPr lang="ru-RU" dirty="0">
                <a:latin typeface="Calibri" pitchFamily="34" charset="0"/>
              </a:rPr>
              <a:t>- известный французский </a:t>
            </a:r>
          </a:p>
          <a:p>
            <a:pPr eaLnBrk="1" hangingPunct="1"/>
            <a:r>
              <a:rPr lang="ru-RU" dirty="0">
                <a:latin typeface="Calibri" pitchFamily="34" charset="0"/>
              </a:rPr>
              <a:t>физик, математик и философ.</a:t>
            </a:r>
          </a:p>
        </p:txBody>
      </p:sp>
      <p:pic>
        <p:nvPicPr>
          <p:cNvPr id="18437" name="Рисунок 3" descr="C:\Documents and Settings\Люба\Рабочий стол\q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49" y="239656"/>
            <a:ext cx="6913439" cy="65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480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85375"/>
            <a:ext cx="9684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+ 5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+10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+10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+ 5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973" y="3720917"/>
            <a:ext cx="9163404" cy="64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5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- 5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+ 10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- 10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+ 5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baseline="30000" dirty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908720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Пример: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23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ChangeArrowheads="1"/>
          </p:cNvSpPr>
          <p:nvPr/>
        </p:nvSpPr>
        <p:spPr bwMode="auto">
          <a:xfrm rot="5400000">
            <a:off x="2452418" y="-910150"/>
            <a:ext cx="1357312" cy="5572125"/>
          </a:xfrm>
          <a:prstGeom prst="rect">
            <a:avLst/>
          </a:prstGeom>
          <a:solidFill>
            <a:srgbClr val="21D5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Arial Black" pitchFamily="34" charset="0"/>
              </a:rPr>
              <a:t>Ура! ! !  Мне всё понятно!</a:t>
            </a: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 rot="5400000">
            <a:off x="3834882" y="318617"/>
            <a:ext cx="1214438" cy="6715125"/>
          </a:xfrm>
          <a:prstGeom prst="rect">
            <a:avLst/>
          </a:prstGeom>
          <a:solidFill>
            <a:srgbClr val="ECF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pPr algn="ctr">
              <a:lnSpc>
                <a:spcPct val="135000"/>
              </a:lnSpc>
            </a:pPr>
            <a:r>
              <a:rPr lang="ru-RU" sz="2800" b="1" dirty="0">
                <a:solidFill>
                  <a:srgbClr val="1A1A1B"/>
                </a:solidFill>
                <a:latin typeface="Arial Black" pitchFamily="34" charset="0"/>
              </a:rPr>
              <a:t>Есть моменты</a:t>
            </a:r>
            <a:r>
              <a:rPr lang="en-US" sz="2800" b="1" dirty="0">
                <a:solidFill>
                  <a:srgbClr val="1A1A1B"/>
                </a:solidFill>
                <a:latin typeface="Arial Black" pitchFamily="34" charset="0"/>
              </a:rPr>
              <a:t>, </a:t>
            </a:r>
            <a:r>
              <a:rPr lang="ru-RU" sz="2800" b="1" dirty="0">
                <a:solidFill>
                  <a:srgbClr val="1A1A1B"/>
                </a:solidFill>
                <a:latin typeface="Arial Black" pitchFamily="34" charset="0"/>
              </a:rPr>
              <a:t> над которыми </a:t>
            </a:r>
          </a:p>
          <a:p>
            <a:pPr algn="ctr">
              <a:lnSpc>
                <a:spcPct val="135000"/>
              </a:lnSpc>
            </a:pPr>
            <a:r>
              <a:rPr lang="ru-RU" sz="2800" b="1" dirty="0">
                <a:solidFill>
                  <a:srgbClr val="1A1A1B"/>
                </a:solidFill>
                <a:latin typeface="Arial Black" pitchFamily="34" charset="0"/>
              </a:rPr>
              <a:t>мне  надо поработать!</a:t>
            </a:r>
            <a:endParaRPr lang="ru-RU" sz="2800" b="1" dirty="0">
              <a:latin typeface="Arial Black" pitchFamily="34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 rot="5400000">
            <a:off x="5153047" y="2511723"/>
            <a:ext cx="1214438" cy="5929312"/>
          </a:xfrm>
          <a:prstGeom prst="rect">
            <a:avLst/>
          </a:prstGeom>
          <a:solidFill>
            <a:srgbClr val="E433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Arial Black" pitchFamily="34" charset="0"/>
              </a:rPr>
              <a:t>Были неудачи, 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Arial Black" pitchFamily="34" charset="0"/>
              </a:rPr>
              <a:t>но я все преодолею!</a:t>
            </a:r>
          </a:p>
        </p:txBody>
      </p:sp>
      <p:pic>
        <p:nvPicPr>
          <p:cNvPr id="32773" name="Рисунок 6" descr="little_orange_gu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759" y="620688"/>
            <a:ext cx="23891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1559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5" grpId="1" animBg="1"/>
      <p:bldP spid="6" grpId="0" animBg="1"/>
      <p:bldP spid="6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.diary.ru/userdir/2/9/7/3/297340/703912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99406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10835" y="1052736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1052736"/>
            <a:ext cx="60816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baseline="30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3600" b="1" baseline="30000" dirty="0">
              <a:latin typeface="Times New Roman" pitchFamily="18" charset="0"/>
              <a:cs typeface="Times New Roman" pitchFamily="18" charset="0"/>
            </a:endParaRPr>
          </a:p>
          <a:p>
            <a:endParaRPr lang="ru-RU" sz="48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buAutoNum type="arabicPeriod"/>
            </a:pPr>
            <a:endParaRPr lang="ru-RU" sz="48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baseline="30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 b="1" baseline="30000" dirty="0" smtClean="0">
                <a:latin typeface="Times New Roman" pitchFamily="18" charset="0"/>
                <a:cs typeface="Times New Roman" pitchFamily="18" charset="0"/>
              </a:rPr>
              <a:t>.31, №859, №860, №866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(а – в)</a:t>
            </a:r>
            <a:r>
              <a:rPr lang="ru-RU" sz="3600" b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3600" b="1" baseline="30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(в – а)</a:t>
            </a:r>
            <a:r>
              <a:rPr lang="ru-RU" sz="3600" b="1" baseline="30000" dirty="0">
                <a:latin typeface="Times New Roman" pitchFamily="18" charset="0"/>
                <a:cs typeface="Times New Roman" pitchFamily="18" charset="0"/>
              </a:rPr>
              <a:t>2   </a:t>
            </a:r>
            <a:endParaRPr lang="ru-RU" sz="36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(‒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а ‒ в)</a:t>
            </a:r>
            <a:r>
              <a:rPr lang="ru-RU" sz="36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= (а + в)</a:t>
            </a:r>
            <a:r>
              <a:rPr lang="ru-RU" sz="36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ru-RU" sz="36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5716493" y="3043204"/>
            <a:ext cx="1790273" cy="3857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5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91578" y="548680"/>
            <a:ext cx="7560840" cy="18002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Формулы сокращенного умножения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9808" y="3140968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Квадрат суммы и                     квадрат разности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двух выражений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1115616" y="2708920"/>
            <a:ext cx="6553200" cy="0"/>
          </a:xfrm>
          <a:prstGeom prst="line">
            <a:avLst/>
          </a:prstGeom>
          <a:noFill/>
          <a:ln w="762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7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191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Устная работа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" y="980728"/>
            <a:ext cx="8229600" cy="5616624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/>
              <a:t>Найти квадраты выражений</a:t>
            </a: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en-US" i="1" dirty="0"/>
              <a:t>y</a:t>
            </a:r>
            <a:r>
              <a:rPr lang="ru-RU" i="1" dirty="0" smtClean="0"/>
              <a:t>; </a:t>
            </a:r>
            <a:r>
              <a:rPr lang="en-US" i="1" dirty="0" smtClean="0"/>
              <a:t>4</a:t>
            </a:r>
            <a:r>
              <a:rPr lang="ru-RU" i="1" dirty="0" smtClean="0"/>
              <a:t>; -2/7; </a:t>
            </a:r>
            <a:r>
              <a:rPr lang="en-US" i="1" dirty="0" smtClean="0"/>
              <a:t>3</a:t>
            </a:r>
            <a:r>
              <a:rPr lang="ru-RU" i="1" dirty="0" err="1" smtClean="0"/>
              <a:t>m</a:t>
            </a:r>
            <a:r>
              <a:rPr lang="ru-RU" i="1" dirty="0"/>
              <a:t>; </a:t>
            </a:r>
            <a:r>
              <a:rPr lang="en-US" i="1" dirty="0" smtClean="0"/>
              <a:t>8</a:t>
            </a:r>
            <a:r>
              <a:rPr lang="ru-RU" i="1" dirty="0" err="1" smtClean="0"/>
              <a:t>xy</a:t>
            </a:r>
            <a:r>
              <a:rPr lang="ru-RU" i="1" dirty="0"/>
              <a:t>; </a:t>
            </a:r>
            <a:r>
              <a:rPr lang="en-US" i="1" dirty="0" smtClean="0"/>
              <a:t>5</a:t>
            </a:r>
            <a:r>
              <a:rPr lang="ru-RU" i="1" dirty="0" smtClean="0"/>
              <a:t>a</a:t>
            </a:r>
            <a:r>
              <a:rPr lang="ru-RU" i="1" baseline="30000" dirty="0" smtClean="0"/>
              <a:t>2</a:t>
            </a:r>
            <a:r>
              <a:rPr lang="ru-RU" i="1" dirty="0" smtClean="0"/>
              <a:t>b</a:t>
            </a:r>
            <a:r>
              <a:rPr lang="ru-RU" dirty="0"/>
              <a:t>.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>Как можно назвать эти выражения? 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/>
              <a:t>Найти произведение одночленов</a:t>
            </a:r>
            <a:r>
              <a:rPr lang="ru-RU" dirty="0"/>
              <a:t> </a:t>
            </a:r>
            <a:r>
              <a:rPr lang="en-US" i="1" dirty="0" smtClean="0"/>
              <a:t>6x</a:t>
            </a:r>
            <a:r>
              <a:rPr lang="ru-RU" i="1" dirty="0" smtClean="0"/>
              <a:t> </a:t>
            </a:r>
            <a:r>
              <a:rPr lang="ru-RU" dirty="0"/>
              <a:t>и</a:t>
            </a:r>
            <a:r>
              <a:rPr lang="ru-RU" i="1" dirty="0"/>
              <a:t> </a:t>
            </a:r>
            <a:r>
              <a:rPr lang="en-US" i="1" dirty="0" smtClean="0"/>
              <a:t>9c</a:t>
            </a:r>
            <a:r>
              <a:rPr lang="ru-RU" i="1" dirty="0" smtClean="0"/>
              <a:t>, 2</a:t>
            </a:r>
            <a:r>
              <a:rPr lang="en-US" i="1" dirty="0" smtClean="0"/>
              <a:t>m </a:t>
            </a:r>
            <a:r>
              <a:rPr lang="ru-RU" i="1" dirty="0" smtClean="0"/>
              <a:t>и</a:t>
            </a:r>
            <a:r>
              <a:rPr lang="en-US" i="1" dirty="0" smtClean="0"/>
              <a:t> 4k</a:t>
            </a:r>
            <a:r>
              <a:rPr lang="ru-RU" i="1" dirty="0" smtClean="0"/>
              <a:t>.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>Чему равно их удвоенное произведение? 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/>
              <a:t>Прочитать выражение: 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a</a:t>
            </a:r>
            <a:r>
              <a:rPr lang="ru-RU" dirty="0"/>
              <a:t>) </a:t>
            </a:r>
            <a:r>
              <a:rPr lang="en-US" i="1" dirty="0" smtClean="0"/>
              <a:t>m + n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б) </a:t>
            </a:r>
            <a:r>
              <a:rPr lang="ru-RU" i="1" dirty="0" smtClean="0"/>
              <a:t>(</a:t>
            </a:r>
            <a:r>
              <a:rPr lang="en-US" i="1" dirty="0" smtClean="0"/>
              <a:t>m</a:t>
            </a:r>
            <a:r>
              <a:rPr lang="ru-RU" i="1" dirty="0" smtClean="0"/>
              <a:t>+</a:t>
            </a:r>
            <a:r>
              <a:rPr lang="en-US" i="1" dirty="0" err="1"/>
              <a:t>n</a:t>
            </a:r>
            <a:r>
              <a:rPr lang="ru-RU" i="1" dirty="0" smtClean="0"/>
              <a:t>)</a:t>
            </a:r>
            <a:r>
              <a:rPr lang="ru-RU" i="1" baseline="30000" dirty="0" smtClean="0"/>
              <a:t>2</a:t>
            </a:r>
            <a:r>
              <a:rPr lang="ru-RU" i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в) </a:t>
            </a:r>
            <a:r>
              <a:rPr lang="en-US" i="1" dirty="0" smtClean="0"/>
              <a:t>m</a:t>
            </a:r>
            <a:r>
              <a:rPr lang="ru-RU" i="1" baseline="30000" dirty="0" smtClean="0"/>
              <a:t>2</a:t>
            </a:r>
            <a:r>
              <a:rPr lang="ru-RU" i="1" dirty="0" smtClean="0"/>
              <a:t>+</a:t>
            </a:r>
            <a:r>
              <a:rPr lang="en-US" i="1" dirty="0" smtClean="0"/>
              <a:t>n</a:t>
            </a:r>
            <a:r>
              <a:rPr lang="ru-RU" i="1" baseline="30000" dirty="0" smtClean="0"/>
              <a:t>2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г) </a:t>
            </a:r>
            <a:r>
              <a:rPr lang="ru-RU" i="1" dirty="0"/>
              <a:t>2mn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 err="1"/>
              <a:t>д</a:t>
            </a:r>
            <a:r>
              <a:rPr lang="ru-RU" dirty="0"/>
              <a:t>) </a:t>
            </a:r>
            <a:r>
              <a:rPr lang="ru-RU" i="1" dirty="0"/>
              <a:t>(</a:t>
            </a:r>
            <a:r>
              <a:rPr lang="ru-RU" i="1" dirty="0" err="1" smtClean="0"/>
              <a:t>m-n</a:t>
            </a:r>
            <a:r>
              <a:rPr lang="ru-RU" i="1" dirty="0" smtClean="0"/>
              <a:t>)</a:t>
            </a:r>
            <a:r>
              <a:rPr lang="ru-RU" i="1" baseline="30000" dirty="0" smtClean="0"/>
              <a:t>2</a:t>
            </a:r>
            <a:endParaRPr lang="en-US" i="1" baseline="30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е)</a:t>
            </a:r>
            <a:r>
              <a:rPr lang="en-US" i="1" dirty="0" smtClean="0"/>
              <a:t> m</a:t>
            </a:r>
            <a:r>
              <a:rPr lang="ru-RU" i="1" baseline="30000" dirty="0" smtClean="0"/>
              <a:t>2 </a:t>
            </a:r>
            <a:r>
              <a:rPr lang="ru-RU" i="1" dirty="0" smtClean="0"/>
              <a:t>- </a:t>
            </a:r>
            <a:r>
              <a:rPr lang="en-US" i="1" dirty="0" smtClean="0"/>
              <a:t>n</a:t>
            </a:r>
            <a:r>
              <a:rPr lang="ru-RU" i="1" baseline="30000" dirty="0" smtClean="0"/>
              <a:t>2</a:t>
            </a:r>
            <a:r>
              <a:rPr lang="ru-RU" dirty="0" smtClean="0"/>
              <a:t> 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/>
              <a:t>Выполнить умножение многочленов</a:t>
            </a:r>
            <a:r>
              <a:rPr lang="ru-RU" dirty="0"/>
              <a:t> </a:t>
            </a:r>
            <a:r>
              <a:rPr lang="ru-RU" i="1" dirty="0" smtClean="0"/>
              <a:t>(</a:t>
            </a:r>
            <a:r>
              <a:rPr lang="en-US" i="1" dirty="0" smtClean="0"/>
              <a:t>c</a:t>
            </a:r>
            <a:r>
              <a:rPr lang="ru-RU" i="1" dirty="0" smtClean="0"/>
              <a:t>-5)(</a:t>
            </a:r>
            <a:r>
              <a:rPr lang="en-US" i="1" dirty="0" smtClean="0"/>
              <a:t>r</a:t>
            </a:r>
            <a:r>
              <a:rPr lang="ru-RU" i="1" dirty="0" smtClean="0"/>
              <a:t>+2)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Как можно назвать полученное выражение? </a:t>
            </a:r>
          </a:p>
        </p:txBody>
      </p:sp>
      <p:pic>
        <p:nvPicPr>
          <p:cNvPr id="5125" name="Рисунок 3" descr="MCj043441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997200"/>
            <a:ext cx="2100262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28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620688"/>
            <a:ext cx="460851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Доводы, до которых человек додумывается сам, обычно убеждают его больше, нежели те, которые пришли в голову другим»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</p:txBody>
      </p:sp>
      <p:pic>
        <p:nvPicPr>
          <p:cNvPr id="4" name="Picture 2" descr="http://class-fizika.narod.ru/phys/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60" y="404664"/>
            <a:ext cx="380127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5268114"/>
            <a:ext cx="2599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(Б. Паскаль)</a:t>
            </a:r>
          </a:p>
        </p:txBody>
      </p:sp>
    </p:spTree>
    <p:extLst>
      <p:ext uri="{BB962C8B-B14F-4D97-AF65-F5344CB8AC3E}">
        <p14:creationId xmlns:p14="http://schemas.microsoft.com/office/powerpoint/2010/main" val="363280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898989"/>
                </a:solidFill>
                <a:latin typeface="Calibri" pitchFamily="34" charset="0"/>
              </a:rPr>
              <a:t>Мисник Л.П. ГОУ ЦО № 975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4000" b="1" i="1" dirty="0" smtClean="0">
                <a:solidFill>
                  <a:srgbClr val="00B050"/>
                </a:solidFill>
                <a:latin typeface="Impact" pitchFamily="34" charset="0"/>
              </a:rPr>
              <a:t> исследование №1</a:t>
            </a:r>
            <a:endParaRPr lang="ru-RU" sz="4000" b="1" i="1" dirty="0">
              <a:solidFill>
                <a:srgbClr val="00B050"/>
              </a:solidFill>
              <a:latin typeface="Impac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020439"/>
              </p:ext>
            </p:extLst>
          </p:nvPr>
        </p:nvGraphicFramePr>
        <p:xfrm>
          <a:off x="684213" y="1268413"/>
          <a:ext cx="7775574" cy="5589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858"/>
                <a:gridCol w="2591858"/>
                <a:gridCol w="2591858"/>
              </a:tblGrid>
              <a:tr h="5589587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 + n) (m + n)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  (а + 3)(а + 3) =</a:t>
                      </a:r>
                    </a:p>
                    <a:p>
                      <a:pPr marL="0" indent="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(2 +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b)(2 + b)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2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 + d) (c + d)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  (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 + 4)(c + 4)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(p + q) (p + q)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4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  (x + y)(x + y)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(k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  (k + d)(k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+d)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ru-RU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m)(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m)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45723" marB="4572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en-US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58" name="Picture 12" descr="Рисунок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7763" y="0"/>
            <a:ext cx="29162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9" name="TextBox 5"/>
          <p:cNvSpPr txBox="1">
            <a:spLocks noChangeArrowheads="1"/>
          </p:cNvSpPr>
          <p:nvPr/>
        </p:nvSpPr>
        <p:spPr bwMode="auto">
          <a:xfrm>
            <a:off x="5795963" y="908050"/>
            <a:ext cx="2520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latin typeface="Calibri" pitchFamily="34" charset="0"/>
              </a:rPr>
              <a:t>  </a:t>
            </a:r>
            <a:r>
              <a:rPr lang="ru-RU">
                <a:solidFill>
                  <a:srgbClr val="FF0000"/>
                </a:solidFill>
                <a:latin typeface="Calibri" pitchFamily="34" charset="0"/>
              </a:rPr>
              <a:t>Результат умножения</a:t>
            </a:r>
          </a:p>
        </p:txBody>
      </p:sp>
    </p:spTree>
    <p:extLst>
      <p:ext uri="{BB962C8B-B14F-4D97-AF65-F5344CB8AC3E}">
        <p14:creationId xmlns:p14="http://schemas.microsoft.com/office/powerpoint/2010/main" val="96851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898989"/>
                </a:solidFill>
                <a:latin typeface="Calibri" pitchFamily="34" charset="0"/>
              </a:rPr>
              <a:t>Мисник Л.П. ГОУ ЦО № 975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4000" b="1" i="1" dirty="0" smtClean="0">
                <a:solidFill>
                  <a:srgbClr val="00B050"/>
                </a:solidFill>
                <a:latin typeface="Impact" pitchFamily="34" charset="0"/>
              </a:rPr>
              <a:t>исследование №1</a:t>
            </a:r>
            <a:endParaRPr lang="ru-RU" sz="4000" b="1" i="1" dirty="0">
              <a:solidFill>
                <a:srgbClr val="00B050"/>
              </a:solidFill>
              <a:latin typeface="Impac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3526873"/>
              </p:ext>
            </p:extLst>
          </p:nvPr>
        </p:nvGraphicFramePr>
        <p:xfrm>
          <a:off x="684213" y="1268413"/>
          <a:ext cx="7775574" cy="5589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858"/>
                <a:gridCol w="2591858"/>
                <a:gridCol w="2591858"/>
              </a:tblGrid>
              <a:tr h="5589587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 + n) (m + n)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  (а + 3)(а + 3) =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(2 +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b)(2 + b)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2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 + d) (c + d)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  (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 + 4)(c + 4)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(p + q) (p + q)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4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  (x + y)(x + y)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(k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  (k + d)(k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+d)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ru-RU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m)(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m)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45723" marB="4572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m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 m n + n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а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6а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4 + 4 b + b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c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 c d + d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c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+ 8 c + 16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p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+ 2qp + q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x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+ 2xy + y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k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k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+ 2kd + d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n</a:t>
                      </a:r>
                      <a:r>
                        <a:rPr lang="ru-RU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+ 10 n + 25 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182" name="Picture 12" descr="Рисунок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7763" y="0"/>
            <a:ext cx="2916237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3" name="TextBox 5"/>
          <p:cNvSpPr txBox="1">
            <a:spLocks noChangeArrowheads="1"/>
          </p:cNvSpPr>
          <p:nvPr/>
        </p:nvSpPr>
        <p:spPr bwMode="auto">
          <a:xfrm>
            <a:off x="5795963" y="908050"/>
            <a:ext cx="2520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latin typeface="Calibri" pitchFamily="34" charset="0"/>
              </a:rPr>
              <a:t>  </a:t>
            </a:r>
            <a:r>
              <a:rPr lang="ru-RU">
                <a:solidFill>
                  <a:srgbClr val="FF0000"/>
                </a:solidFill>
                <a:latin typeface="Calibri" pitchFamily="34" charset="0"/>
              </a:rPr>
              <a:t>Результат умножения</a:t>
            </a:r>
          </a:p>
        </p:txBody>
      </p:sp>
    </p:spTree>
    <p:extLst>
      <p:ext uri="{BB962C8B-B14F-4D97-AF65-F5344CB8AC3E}">
        <p14:creationId xmlns:p14="http://schemas.microsoft.com/office/powerpoint/2010/main" val="123832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898989"/>
                </a:solidFill>
                <a:latin typeface="Calibri" pitchFamily="34" charset="0"/>
              </a:rPr>
              <a:t>Мисник Л.П. ГОУ ЦО № 975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4000" b="1" i="1" dirty="0" smtClean="0">
                <a:solidFill>
                  <a:srgbClr val="00B050"/>
                </a:solidFill>
                <a:latin typeface="Impact" pitchFamily="34" charset="0"/>
              </a:rPr>
              <a:t> исследование  №1</a:t>
            </a:r>
            <a:endParaRPr lang="ru-RU" sz="4000" b="1" i="1" dirty="0">
              <a:solidFill>
                <a:srgbClr val="00B050"/>
              </a:solidFill>
              <a:latin typeface="Impact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78318"/>
              </p:ext>
            </p:extLst>
          </p:nvPr>
        </p:nvGraphicFramePr>
        <p:xfrm>
          <a:off x="684213" y="1268413"/>
          <a:ext cx="7775574" cy="5589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858"/>
                <a:gridCol w="2591858"/>
                <a:gridCol w="2591858"/>
              </a:tblGrid>
              <a:tr h="5589587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 + n) (m + n)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  (а + 3)(а + 3) =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(2 +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b)(2 + b)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2"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 + d) (c + d)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  (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 + 4)(c + 4)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(p + q) (p + q)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arenR" startAt="4"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  (x + y)(x + y)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(k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1)   (k + d)(k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+d) =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ru-RU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m)(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m) =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45723" marB="4572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 + n)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(a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+ 3)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(2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b)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 + d) 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(c + 4) 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(p + q)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(x + y)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baseline="30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 + d)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( 5 + </a:t>
                      </a:r>
                      <a:r>
                        <a:rPr lang="ru-RU" sz="1800" b="1" kern="12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ru-RU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m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 m n + n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а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6а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4 + 4 b + b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c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 c d + d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c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+ 8 c + 16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p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+ 2qp + q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x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+ 2xy + y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k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k +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k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+ 2kd + d</a:t>
                      </a:r>
                      <a:r>
                        <a:rPr lang="en-US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 n</a:t>
                      </a:r>
                      <a:r>
                        <a:rPr lang="ru-RU" sz="1800" b="1" kern="1200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+ 10 n + 25 </a:t>
                      </a:r>
                      <a:endParaRPr lang="ru-RU" sz="18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25" marR="91425" marT="45723" marB="45723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206" name="Picture 12" descr="Рисунок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7763" y="0"/>
            <a:ext cx="2916237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34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</Template>
  <TotalTime>772</TotalTime>
  <Words>1664</Words>
  <Application>Microsoft Office PowerPoint</Application>
  <PresentationFormat>Экран (4:3)</PresentationFormat>
  <Paragraphs>478</Paragraphs>
  <Slides>35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38" baseType="lpstr">
      <vt:lpstr>Тема Office</vt:lpstr>
      <vt:lpstr>Equation</vt:lpstr>
      <vt:lpstr>Формула</vt:lpstr>
      <vt:lpstr>Презентация PowerPoint</vt:lpstr>
      <vt:lpstr>Презентация PowerPoint</vt:lpstr>
      <vt:lpstr>ЭПИГРАФ  К  УРОКУ:</vt:lpstr>
      <vt:lpstr>Презентация PowerPoint</vt:lpstr>
      <vt:lpstr> Устная работа </vt:lpstr>
      <vt:lpstr>Презентация PowerPoint</vt:lpstr>
      <vt:lpstr>   исследование №1</vt:lpstr>
      <vt:lpstr>  исследование №1</vt:lpstr>
      <vt:lpstr>   исследование  №1</vt:lpstr>
      <vt:lpstr>ОТКРЫТИЕ  № 1</vt:lpstr>
      <vt:lpstr>Презентация PowerPoint</vt:lpstr>
      <vt:lpstr>  ПРИМЕНЕНИЕ ФОРМУЛЫ КВАДРАТА СУММЫ   (а + b)2 = а2 + 2аb + b2  </vt:lpstr>
      <vt:lpstr>    исследование №2</vt:lpstr>
      <vt:lpstr>   исследование  №2</vt:lpstr>
      <vt:lpstr>     исследование №2</vt:lpstr>
      <vt:lpstr>ОТКРЫТИЕ  № 2</vt:lpstr>
      <vt:lpstr>Презентация PowerPoint</vt:lpstr>
      <vt:lpstr>  ПРИМЕНЕНИЕ ФОРМУЛЫ КВАДРАТА РАЗНОСТИ  (а - b)2 = а2 - 2аb + b2    </vt:lpstr>
      <vt:lpstr>Презентация PowerPoint</vt:lpstr>
      <vt:lpstr>Преобразовать в многочлен:</vt:lpstr>
      <vt:lpstr> Найдите  ошибки: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Евклид. «Начала». Издание 1482 г.</vt:lpstr>
      <vt:lpstr>История создания страны формул:</vt:lpstr>
      <vt:lpstr> Геометрический смысл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51</cp:revision>
  <dcterms:created xsi:type="dcterms:W3CDTF">2013-02-12T17:30:59Z</dcterms:created>
  <dcterms:modified xsi:type="dcterms:W3CDTF">2013-02-18T05:17:25Z</dcterms:modified>
</cp:coreProperties>
</file>