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8C090-0CC4-4D20-A5FD-F2F756247896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881BA-939F-4790-8D82-13981DC23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60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881BA-939F-4790-8D82-13981DC23EC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36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79C470-AD68-477F-B345-21360436C3EF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36DE47-5E11-454A-97D6-942F3E7A15F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2413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6000" i="1" dirty="0" smtClean="0">
                <a:solidFill>
                  <a:schemeClr val="tx1"/>
                </a:solidFill>
                <a:effectLst/>
                <a:latin typeface="Bookman Old Style" pitchFamily="18" charset="0"/>
              </a:rPr>
              <a:t>Параллелограмм</a:t>
            </a:r>
            <a:endParaRPr lang="ru-RU" sz="6000" i="1" dirty="0"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412704"/>
            <a:ext cx="8568952" cy="1752600"/>
          </a:xfrm>
        </p:spPr>
        <p:txBody>
          <a:bodyPr/>
          <a:lstStyle/>
          <a:p>
            <a:r>
              <a:rPr lang="ru-RU" sz="1800" dirty="0" smtClean="0">
                <a:latin typeface="Bookman Old Style" pitchFamily="18" charset="0"/>
              </a:rPr>
              <a:t>Учитель математики </a:t>
            </a:r>
          </a:p>
          <a:p>
            <a:r>
              <a:rPr lang="ru-RU" sz="1800" dirty="0" smtClean="0">
                <a:latin typeface="Bookman Old Style" pitchFamily="18" charset="0"/>
              </a:rPr>
              <a:t>МОУ СОШ №2 г. Белинского </a:t>
            </a:r>
          </a:p>
          <a:p>
            <a:r>
              <a:rPr lang="ru-RU" sz="1800" dirty="0" smtClean="0">
                <a:latin typeface="Bookman Old Style" pitchFamily="18" charset="0"/>
              </a:rPr>
              <a:t> </a:t>
            </a:r>
            <a:r>
              <a:rPr lang="ru-RU" sz="1800" dirty="0" err="1" smtClean="0">
                <a:latin typeface="Bookman Old Style" pitchFamily="18" charset="0"/>
              </a:rPr>
              <a:t>Парюшкина</a:t>
            </a:r>
            <a:r>
              <a:rPr lang="ru-RU" sz="1800" dirty="0" smtClean="0">
                <a:latin typeface="Bookman Old Style" pitchFamily="18" charset="0"/>
              </a:rPr>
              <a:t> И.А</a:t>
            </a:r>
            <a:r>
              <a:rPr lang="ru-RU" dirty="0" smtClean="0">
                <a:latin typeface="Bookman Old Style" pitchFamily="18" charset="0"/>
              </a:rPr>
              <a:t>.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623731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2018 </a:t>
            </a:r>
            <a:r>
              <a:rPr lang="ru-RU" dirty="0" smtClean="0"/>
              <a:t>– </a:t>
            </a:r>
            <a:r>
              <a:rPr lang="ru-RU" dirty="0" smtClean="0"/>
              <a:t>2019 </a:t>
            </a:r>
            <a:r>
              <a:rPr lang="ru-RU" dirty="0" err="1" smtClean="0"/>
              <a:t>уч.год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8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568981"/>
            <a:ext cx="83632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Поднимаем руки, класс,- это раз,</a:t>
            </a:r>
          </a:p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Повернулась голова – это два,</a:t>
            </a:r>
          </a:p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Руки вниз, вперёд смотри - это три,</a:t>
            </a:r>
          </a:p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Руки в стороны - </a:t>
            </a:r>
            <a:r>
              <a:rPr lang="ru-RU" sz="2400" dirty="0" err="1">
                <a:latin typeface="Bookman Old Style" pitchFamily="18" charset="0"/>
                <a:ea typeface="Calibri"/>
              </a:rPr>
              <a:t>пошире</a:t>
            </a:r>
            <a:r>
              <a:rPr lang="ru-RU" sz="2400" dirty="0">
                <a:latin typeface="Bookman Old Style" pitchFamily="18" charset="0"/>
                <a:ea typeface="Calibri"/>
              </a:rPr>
              <a:t>, развернули на четыре,</a:t>
            </a:r>
          </a:p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С силой их к плечам прижать - это пять,</a:t>
            </a:r>
          </a:p>
          <a:p>
            <a:pPr indent="450215" algn="ctr">
              <a:lnSpc>
                <a:spcPct val="200000"/>
              </a:lnSpc>
              <a:spcAft>
                <a:spcPts val="0"/>
              </a:spcAft>
            </a:pPr>
            <a:r>
              <a:rPr lang="ru-RU" sz="2400" dirty="0">
                <a:latin typeface="Bookman Old Style" pitchFamily="18" charset="0"/>
                <a:ea typeface="Calibri"/>
              </a:rPr>
              <a:t>Всем ребятам тихо сесть – это шесть.</a:t>
            </a:r>
            <a:endParaRPr lang="ru-RU" sz="2400" dirty="0">
              <a:effectLst/>
              <a:latin typeface="Bookman Old Style" pitchFamily="18" charset="0"/>
              <a:ea typeface="Calibri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Физкультминутка</a:t>
            </a:r>
            <a:endParaRPr lang="ru-RU" sz="4000" b="1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978962"/>
            <a:ext cx="83632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Char char="-"/>
            </a:pPr>
            <a:r>
              <a:rPr lang="ru-RU" sz="2800" dirty="0">
                <a:latin typeface="Bookman Old Style" pitchFamily="18" charset="0"/>
                <a:ea typeface="Calibri"/>
              </a:rPr>
              <a:t>Какой четырёхугольник называется параллелограммом?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Char char="-"/>
            </a:pPr>
            <a:r>
              <a:rPr lang="ru-RU" sz="2800" dirty="0">
                <a:latin typeface="Bookman Old Style" pitchFamily="18" charset="0"/>
                <a:ea typeface="Calibri"/>
              </a:rPr>
              <a:t>Какими свойствами он обладает?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Char char="-"/>
            </a:pPr>
            <a:r>
              <a:rPr lang="ru-RU" sz="2800" dirty="0">
                <a:latin typeface="Bookman Old Style" pitchFamily="18" charset="0"/>
                <a:ea typeface="Calibri"/>
              </a:rPr>
              <a:t>Назовите предметы из окружающей обстановки, которые имеют форму параллелограмма?</a:t>
            </a:r>
            <a:endParaRPr lang="ru-RU" sz="2800" dirty="0">
              <a:effectLst/>
              <a:latin typeface="Bookman Old Style" pitchFamily="18" charset="0"/>
              <a:ea typeface="Calibri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Итоги урока</a:t>
            </a:r>
            <a:endParaRPr lang="ru-RU" sz="4000" b="1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9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Домашнее задание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484784"/>
            <a:ext cx="84352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i="1" dirty="0">
                <a:latin typeface="Bookman Old Style" pitchFamily="18" charset="0"/>
              </a:rPr>
              <a:t>п.42</a:t>
            </a:r>
            <a:r>
              <a:rPr lang="ru-RU" sz="2400" dirty="0">
                <a:latin typeface="Bookman Old Style" pitchFamily="18" charset="0"/>
              </a:rPr>
              <a:t> с.101 – 102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Bookman Old Style" pitchFamily="18" charset="0"/>
              </a:rPr>
              <a:t>№ 372(б</a:t>
            </a:r>
            <a:r>
              <a:rPr lang="ru-RU" sz="2400" dirty="0" smtClean="0">
                <a:latin typeface="Bookman Old Style" pitchFamily="18" charset="0"/>
              </a:rPr>
              <a:t>), № </a:t>
            </a:r>
            <a:r>
              <a:rPr lang="ru-RU" sz="2400" dirty="0">
                <a:latin typeface="Bookman Old Style" pitchFamily="18" charset="0"/>
              </a:rPr>
              <a:t>376 (б</a:t>
            </a:r>
            <a:r>
              <a:rPr lang="ru-RU" sz="2400" dirty="0" smtClean="0">
                <a:latin typeface="Bookman Old Style" pitchFamily="18" charset="0"/>
              </a:rPr>
              <a:t>)</a:t>
            </a:r>
            <a:endParaRPr lang="ru-RU" sz="2400" dirty="0">
              <a:latin typeface="Bookman Old Style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Bookman Old Style" pitchFamily="18" charset="0"/>
              </a:rPr>
              <a:t>№ 373, № </a:t>
            </a:r>
            <a:r>
              <a:rPr lang="ru-RU" sz="2400" dirty="0" smtClean="0">
                <a:latin typeface="Bookman Old Style" pitchFamily="18" charset="0"/>
              </a:rPr>
              <a:t>377</a:t>
            </a:r>
            <a:endParaRPr lang="ru-RU" sz="2400" dirty="0">
              <a:latin typeface="Bookman Old Style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1" i="1" dirty="0">
                <a:latin typeface="Bookman Old Style" pitchFamily="18" charset="0"/>
              </a:rPr>
              <a:t>Дополнительная задача( по желанию):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Bookman Old Style" pitchFamily="18" charset="0"/>
              </a:rPr>
              <a:t>Биссектриса угла А параллелограмма АВС</a:t>
            </a:r>
            <a:r>
              <a:rPr lang="en-US" sz="2400" dirty="0">
                <a:latin typeface="Bookman Old Style" pitchFamily="18" charset="0"/>
              </a:rPr>
              <a:t>D</a:t>
            </a:r>
            <a:r>
              <a:rPr lang="ru-RU" sz="2400" dirty="0">
                <a:latin typeface="Bookman Old Style" pitchFamily="18" charset="0"/>
              </a:rPr>
              <a:t> пересекает сторону ВС в точке Р, причём  ВР=РС. Найдите стороны параллелограмма, если, его периметр равен 54см.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3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latin typeface="Bookman Old Style" pitchFamily="18" charset="0"/>
              </a:rPr>
              <a:t>Проверка домашнего задания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551837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Bookman Old Style" pitchFamily="18" charset="0"/>
              </a:rPr>
              <a:t>I </a:t>
            </a:r>
            <a:r>
              <a:rPr lang="ru-RU" sz="2400" b="1" dirty="0">
                <a:latin typeface="Bookman Old Style" pitchFamily="18" charset="0"/>
              </a:rPr>
              <a:t>вариант</a:t>
            </a:r>
            <a:endParaRPr lang="ru-RU" sz="2400" dirty="0">
              <a:latin typeface="Bookman Old Style" pitchFamily="18" charset="0"/>
            </a:endParaRPr>
          </a:p>
          <a:p>
            <a:r>
              <a:rPr lang="en-US" sz="2400" dirty="0">
                <a:latin typeface="Bookman Old Style" pitchFamily="18" charset="0"/>
              </a:rPr>
              <a:t>A1 – 1, A2 – 4, A3 – 2, A4 – 3, B1 – 8, B2 – 14 </a:t>
            </a:r>
            <a:r>
              <a:rPr lang="ru-RU" sz="2400" dirty="0" smtClean="0">
                <a:latin typeface="Bookman Old Style" pitchFamily="18" charset="0"/>
              </a:rPr>
              <a:t>см</a:t>
            </a:r>
          </a:p>
          <a:p>
            <a:endParaRPr lang="ru-RU" sz="2400" dirty="0">
              <a:latin typeface="Bookman Old Style" pitchFamily="18" charset="0"/>
            </a:endParaRPr>
          </a:p>
          <a:p>
            <a:endParaRPr lang="ru-RU" sz="2400" dirty="0">
              <a:latin typeface="Bookman Old Style" pitchFamily="18" charset="0"/>
            </a:endParaRPr>
          </a:p>
          <a:p>
            <a:r>
              <a:rPr lang="en-US" sz="2400" b="1" dirty="0">
                <a:latin typeface="Bookman Old Style" pitchFamily="18" charset="0"/>
              </a:rPr>
              <a:t>II </a:t>
            </a:r>
            <a:r>
              <a:rPr lang="ru-RU" sz="2400" b="1" dirty="0">
                <a:latin typeface="Bookman Old Style" pitchFamily="18" charset="0"/>
              </a:rPr>
              <a:t>вариант</a:t>
            </a:r>
            <a:endParaRPr lang="ru-RU" sz="2400" dirty="0">
              <a:latin typeface="Bookman Old Style" pitchFamily="18" charset="0"/>
            </a:endParaRPr>
          </a:p>
          <a:p>
            <a:r>
              <a:rPr lang="en-US" sz="2400" dirty="0">
                <a:latin typeface="Bookman Old Style" pitchFamily="18" charset="0"/>
              </a:rPr>
              <a:t>A1 – 3, A2 – 2, A3 – 2, A4 – 1, B1 – 9, B2 – 30 </a:t>
            </a:r>
            <a:r>
              <a:rPr lang="ru-RU" sz="2400" dirty="0">
                <a:latin typeface="Bookman Old Style" pitchFamily="18" charset="0"/>
              </a:rPr>
              <a:t>см</a:t>
            </a:r>
          </a:p>
        </p:txBody>
      </p:sp>
    </p:spTree>
    <p:extLst>
      <p:ext uri="{BB962C8B-B14F-4D97-AF65-F5344CB8AC3E}">
        <p14:creationId xmlns:p14="http://schemas.microsoft.com/office/powerpoint/2010/main" val="376515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Bookman Old Style" pitchFamily="18" charset="0"/>
              </a:rPr>
              <a:t>Устная работа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59832" y="2060848"/>
            <a:ext cx="5976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Дано:</a:t>
            </a:r>
            <a:r>
              <a:rPr lang="ru-RU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АВ║СD, ВС║АD</a:t>
            </a:r>
            <a:endParaRPr lang="ru-RU" sz="2800" dirty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Доказать:</a:t>
            </a:r>
            <a:r>
              <a:rPr lang="ru-RU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ВС=АD, </a:t>
            </a:r>
            <a:r>
              <a:rPr lang="ru-RU" sz="2800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А=</a:t>
            </a:r>
            <a:r>
              <a:rPr lang="ru-RU" sz="2800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</a:t>
            </a:r>
            <a:endParaRPr lang="ru-RU" sz="2800" dirty="0">
              <a:latin typeface="Bookman Old Style" pitchFamily="18" charset="0"/>
              <a:cs typeface="Arial" pitchFamily="34" charset="0"/>
            </a:endParaRPr>
          </a:p>
          <a:p>
            <a:endParaRPr lang="ru-RU" sz="2800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827584" y="2060848"/>
            <a:ext cx="1944216" cy="1566389"/>
            <a:chOff x="0" y="0"/>
            <a:chExt cx="1362075" cy="971550"/>
          </a:xfrm>
          <a:noFill/>
        </p:grpSpPr>
        <p:sp>
          <p:nvSpPr>
            <p:cNvPr id="33" name="Поле 18"/>
            <p:cNvSpPr txBox="1"/>
            <p:nvPr/>
          </p:nvSpPr>
          <p:spPr>
            <a:xfrm>
              <a:off x="1019175" y="723900"/>
              <a:ext cx="342900" cy="247650"/>
            </a:xfrm>
            <a:prstGeom prst="rect">
              <a:avLst/>
            </a:prstGeom>
            <a:grp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600" dirty="0">
                  <a:effectLst/>
                  <a:latin typeface="Bookman Old Style" pitchFamily="18" charset="0"/>
                  <a:ea typeface="Calibri"/>
                </a:rPr>
                <a:t>D</a:t>
              </a:r>
              <a:endParaRPr lang="ru-RU" sz="1600" dirty="0">
                <a:effectLst/>
                <a:latin typeface="Bookman Old Style" pitchFamily="18" charset="0"/>
                <a:ea typeface="Calibri"/>
              </a:endParaRPr>
            </a:p>
          </p:txBody>
        </p:sp>
        <p:grpSp>
          <p:nvGrpSpPr>
            <p:cNvPr id="34" name="Группа 33"/>
            <p:cNvGrpSpPr/>
            <p:nvPr/>
          </p:nvGrpSpPr>
          <p:grpSpPr>
            <a:xfrm>
              <a:off x="0" y="0"/>
              <a:ext cx="1362075" cy="742950"/>
              <a:chOff x="0" y="0"/>
              <a:chExt cx="1362075" cy="742950"/>
            </a:xfrm>
            <a:grpFill/>
          </p:grpSpPr>
          <p:sp>
            <p:nvSpPr>
              <p:cNvPr id="35" name="Параллелограмм 34"/>
              <p:cNvSpPr/>
              <p:nvPr/>
            </p:nvSpPr>
            <p:spPr>
              <a:xfrm>
                <a:off x="0" y="0"/>
                <a:ext cx="1362075" cy="742950"/>
              </a:xfrm>
              <a:prstGeom prst="parallelogram">
                <a:avLst/>
              </a:prstGeom>
              <a:grp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36" name="Прямая соединительная линия 35"/>
              <p:cNvCxnSpPr/>
              <p:nvPr/>
            </p:nvCxnSpPr>
            <p:spPr>
              <a:xfrm>
                <a:off x="200025" y="0"/>
                <a:ext cx="971550" cy="742950"/>
              </a:xfrm>
              <a:prstGeom prst="line">
                <a:avLst/>
              </a:prstGeom>
              <a:grpFill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11560" y="3212976"/>
            <a:ext cx="48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Bookman Old Style" pitchFamily="18" charset="0"/>
              </a:rPr>
              <a:t>A</a:t>
            </a:r>
            <a:endParaRPr lang="ru-RU" sz="1600" dirty="0">
              <a:latin typeface="Bookman Old Style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27584" y="1772816"/>
            <a:ext cx="48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man Old Style" pitchFamily="18" charset="0"/>
              </a:rPr>
              <a:t>B</a:t>
            </a:r>
            <a:endParaRPr lang="ru-RU" sz="1600" dirty="0">
              <a:latin typeface="Bookman Old Style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715791" y="1722294"/>
            <a:ext cx="48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man Old Style" pitchFamily="18" charset="0"/>
              </a:rPr>
              <a:t>C</a:t>
            </a:r>
            <a:endParaRPr lang="ru-RU" sz="1600" dirty="0">
              <a:latin typeface="Bookman Old Style" pitchFamily="18" charset="0"/>
            </a:endParaRPr>
          </a:p>
        </p:txBody>
      </p:sp>
      <p:grpSp>
        <p:nvGrpSpPr>
          <p:cNvPr id="54" name="Группа 53"/>
          <p:cNvGrpSpPr/>
          <p:nvPr/>
        </p:nvGrpSpPr>
        <p:grpSpPr>
          <a:xfrm>
            <a:off x="539552" y="3896193"/>
            <a:ext cx="2736305" cy="2557143"/>
            <a:chOff x="71636" y="47243"/>
            <a:chExt cx="1328350" cy="1305826"/>
          </a:xfrm>
          <a:noFill/>
        </p:grpSpPr>
        <p:sp>
          <p:nvSpPr>
            <p:cNvPr id="55" name="Поле 27"/>
            <p:cNvSpPr txBox="1"/>
            <p:nvPr/>
          </p:nvSpPr>
          <p:spPr>
            <a:xfrm>
              <a:off x="71636" y="1076844"/>
              <a:ext cx="342900" cy="276225"/>
            </a:xfrm>
            <a:prstGeom prst="rect">
              <a:avLst/>
            </a:prstGeom>
            <a:grp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600" dirty="0">
                  <a:effectLst/>
                  <a:latin typeface="Bookman Old Style" pitchFamily="18" charset="0"/>
                  <a:ea typeface="Calibri"/>
                </a:rPr>
                <a:t>D</a:t>
              </a:r>
              <a:endParaRPr lang="ru-RU" sz="1600" dirty="0">
                <a:effectLst/>
                <a:latin typeface="Bookman Old Style" pitchFamily="18" charset="0"/>
                <a:ea typeface="Calibri"/>
              </a:endParaRPr>
            </a:p>
          </p:txBody>
        </p:sp>
        <p:grpSp>
          <p:nvGrpSpPr>
            <p:cNvPr id="56" name="Группа 55"/>
            <p:cNvGrpSpPr/>
            <p:nvPr/>
          </p:nvGrpSpPr>
          <p:grpSpPr>
            <a:xfrm>
              <a:off x="106593" y="47243"/>
              <a:ext cx="1293393" cy="1305826"/>
              <a:chOff x="97068" y="47243"/>
              <a:chExt cx="1293393" cy="1305826"/>
            </a:xfrm>
            <a:grpFill/>
          </p:grpSpPr>
          <p:sp>
            <p:nvSpPr>
              <p:cNvPr id="57" name="Поле 26"/>
              <p:cNvSpPr txBox="1"/>
              <p:nvPr/>
            </p:nvSpPr>
            <p:spPr>
              <a:xfrm>
                <a:off x="1005938" y="1076844"/>
                <a:ext cx="342900" cy="276225"/>
              </a:xfrm>
              <a:prstGeom prst="rect">
                <a:avLst/>
              </a:prstGeom>
              <a:grp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Bookman Old Style" pitchFamily="18" charset="0"/>
                    <a:ea typeface="Calibri"/>
                  </a:rPr>
                  <a:t>C</a:t>
                </a:r>
                <a:endParaRPr lang="ru-RU" sz="1600" dirty="0">
                  <a:effectLst/>
                  <a:latin typeface="Bookman Old Style" pitchFamily="18" charset="0"/>
                  <a:ea typeface="Calibri"/>
                </a:endParaRPr>
              </a:p>
            </p:txBody>
          </p:sp>
          <p:grpSp>
            <p:nvGrpSpPr>
              <p:cNvPr id="58" name="Группа 57"/>
              <p:cNvGrpSpPr/>
              <p:nvPr/>
            </p:nvGrpSpPr>
            <p:grpSpPr>
              <a:xfrm>
                <a:off x="97068" y="47243"/>
                <a:ext cx="1293393" cy="1143382"/>
                <a:chOff x="97068" y="47243"/>
                <a:chExt cx="1293393" cy="1143382"/>
              </a:xfrm>
              <a:grpFill/>
            </p:grpSpPr>
            <p:sp>
              <p:nvSpPr>
                <p:cNvPr id="59" name="Поле 25"/>
                <p:cNvSpPr txBox="1"/>
                <p:nvPr/>
              </p:nvSpPr>
              <p:spPr>
                <a:xfrm>
                  <a:off x="697995" y="580869"/>
                  <a:ext cx="342900" cy="27622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600" dirty="0">
                      <a:effectLst/>
                      <a:latin typeface="Bookman Old Style" pitchFamily="18" charset="0"/>
                      <a:ea typeface="Calibri"/>
                    </a:rPr>
                    <a:t>O</a:t>
                  </a:r>
                  <a:endParaRPr lang="ru-RU" sz="1600" dirty="0">
                    <a:effectLst/>
                    <a:latin typeface="Bookman Old Style" pitchFamily="18" charset="0"/>
                    <a:ea typeface="Calibri"/>
                  </a:endParaRPr>
                </a:p>
              </p:txBody>
            </p:sp>
            <p:grpSp>
              <p:nvGrpSpPr>
                <p:cNvPr id="60" name="Группа 59"/>
                <p:cNvGrpSpPr/>
                <p:nvPr/>
              </p:nvGrpSpPr>
              <p:grpSpPr>
                <a:xfrm>
                  <a:off x="97068" y="47243"/>
                  <a:ext cx="1293393" cy="1143382"/>
                  <a:chOff x="97068" y="47243"/>
                  <a:chExt cx="1293393" cy="1143382"/>
                </a:xfrm>
                <a:grpFill/>
              </p:grpSpPr>
              <p:sp>
                <p:nvSpPr>
                  <p:cNvPr id="61" name="Поле 24"/>
                  <p:cNvSpPr txBox="1"/>
                  <p:nvPr/>
                </p:nvSpPr>
                <p:spPr>
                  <a:xfrm>
                    <a:off x="1047561" y="47243"/>
                    <a:ext cx="342900" cy="276225"/>
                  </a:xfrm>
                  <a:prstGeom prst="rect">
                    <a:avLst/>
                  </a:prstGeom>
                  <a:grpFill/>
                  <a:ln w="6350">
                    <a:noFill/>
                  </a:ln>
                  <a:effectLst/>
                </p:spPr>
                <p:style>
                  <a:lnRef idx="0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spcAft>
                        <a:spcPts val="0"/>
                      </a:spcAft>
                    </a:pPr>
                    <a:r>
                      <a:rPr lang="en-US" sz="1600" dirty="0">
                        <a:effectLst/>
                        <a:latin typeface="Bookman Old Style" pitchFamily="18" charset="0"/>
                        <a:ea typeface="Calibri"/>
                      </a:rPr>
                      <a:t>B</a:t>
                    </a:r>
                    <a:endParaRPr lang="ru-RU" sz="1600" dirty="0">
                      <a:effectLst/>
                      <a:latin typeface="Bookman Old Style" pitchFamily="18" charset="0"/>
                      <a:ea typeface="Calibri"/>
                    </a:endParaRPr>
                  </a:p>
                </p:txBody>
              </p:sp>
              <p:grpSp>
                <p:nvGrpSpPr>
                  <p:cNvPr id="62" name="Группа 61"/>
                  <p:cNvGrpSpPr/>
                  <p:nvPr/>
                </p:nvGrpSpPr>
                <p:grpSpPr>
                  <a:xfrm>
                    <a:off x="97068" y="66068"/>
                    <a:ext cx="931632" cy="1124557"/>
                    <a:chOff x="97068" y="56543"/>
                    <a:chExt cx="931632" cy="1124557"/>
                  </a:xfrm>
                  <a:grpFill/>
                </p:grpSpPr>
                <p:sp>
                  <p:nvSpPr>
                    <p:cNvPr id="63" name="Поле 23"/>
                    <p:cNvSpPr txBox="1"/>
                    <p:nvPr/>
                  </p:nvSpPr>
                  <p:spPr>
                    <a:xfrm>
                      <a:off x="97068" y="56543"/>
                      <a:ext cx="342900" cy="276225"/>
                    </a:xfrm>
                    <a:prstGeom prst="rect">
                      <a:avLst/>
                    </a:prstGeom>
                    <a:grpFill/>
                    <a:ln w="6350">
                      <a:noFill/>
                    </a:ln>
                    <a:effectLst/>
                  </p:spPr>
                  <p:style>
                    <a:lnRef idx="0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Bookman Old Style" pitchFamily="18" charset="0"/>
                          <a:ea typeface="Calibri"/>
                        </a:rPr>
                        <a:t>A</a:t>
                      </a:r>
                      <a:endParaRPr lang="ru-RU" sz="1600" dirty="0">
                        <a:effectLst/>
                        <a:latin typeface="Bookman Old Style" pitchFamily="18" charset="0"/>
                        <a:ea typeface="Calibri"/>
                      </a:endParaRPr>
                    </a:p>
                  </p:txBody>
                </p:sp>
                <p:grpSp>
                  <p:nvGrpSpPr>
                    <p:cNvPr id="64" name="Группа 63"/>
                    <p:cNvGrpSpPr/>
                    <p:nvPr/>
                  </p:nvGrpSpPr>
                  <p:grpSpPr>
                    <a:xfrm>
                      <a:off x="238125" y="133350"/>
                      <a:ext cx="790575" cy="1047750"/>
                      <a:chOff x="0" y="0"/>
                      <a:chExt cx="790575" cy="1047750"/>
                    </a:xfrm>
                    <a:grpFill/>
                  </p:grpSpPr>
                  <p:sp>
                    <p:nvSpPr>
                      <p:cNvPr id="65" name="Равнобедренный треугольник 64"/>
                      <p:cNvSpPr/>
                      <p:nvPr/>
                    </p:nvSpPr>
                    <p:spPr>
                      <a:xfrm>
                        <a:off x="0" y="523875"/>
                        <a:ext cx="790575" cy="523875"/>
                      </a:xfrm>
                      <a:prstGeom prst="triangle">
                        <a:avLst/>
                      </a:prstGeom>
                      <a:grpFill/>
                    </p:spPr>
                    <p:style>
                      <a:lnRef idx="2">
                        <a:schemeClr val="dk1"/>
                      </a:lnRef>
                      <a:fillRef idx="1">
                        <a:schemeClr val="lt1"/>
                      </a:fillRef>
                      <a:effectRef idx="0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6" name="Равнобедренный треугольник 65"/>
                      <p:cNvSpPr/>
                      <p:nvPr/>
                    </p:nvSpPr>
                    <p:spPr>
                      <a:xfrm rot="10800000">
                        <a:off x="0" y="0"/>
                        <a:ext cx="790575" cy="523875"/>
                      </a:xfrm>
                      <a:prstGeom prst="triangle">
                        <a:avLst/>
                      </a:prstGeom>
                      <a:grpFill/>
                    </p:spPr>
                    <p:style>
                      <a:lnRef idx="2">
                        <a:schemeClr val="dk1"/>
                      </a:lnRef>
                      <a:fillRef idx="1">
                        <a:schemeClr val="lt1"/>
                      </a:fillRef>
                      <a:effectRef idx="0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</p:grpSp>
        </p:grpSp>
      </p:grpSp>
      <p:sp>
        <p:nvSpPr>
          <p:cNvPr id="81" name="TextBox 80"/>
          <p:cNvSpPr txBox="1"/>
          <p:nvPr/>
        </p:nvSpPr>
        <p:spPr>
          <a:xfrm>
            <a:off x="2987824" y="4221088"/>
            <a:ext cx="5904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sz="2800" b="1" i="1" dirty="0" smtClean="0">
                <a:latin typeface="Bookman Old Style" pitchFamily="18" charset="0"/>
              </a:rPr>
              <a:t>Дано</a:t>
            </a:r>
            <a:r>
              <a:rPr lang="ru-RU" sz="2800" b="1" i="1" dirty="0">
                <a:latin typeface="Bookman Old Style" pitchFamily="18" charset="0"/>
              </a:rPr>
              <a:t>:</a:t>
            </a:r>
            <a:r>
              <a:rPr lang="ru-RU" sz="2800" dirty="0">
                <a:latin typeface="Bookman Old Style" pitchFamily="18" charset="0"/>
              </a:rPr>
              <a:t> АВ║СD, АВ=СD </a:t>
            </a:r>
            <a:endParaRPr lang="en-US" sz="2800" dirty="0" smtClean="0">
              <a:latin typeface="Bookman Old Style" pitchFamily="18" charset="0"/>
            </a:endParaRPr>
          </a:p>
          <a:p>
            <a:r>
              <a:rPr lang="ru-RU" sz="2800" b="1" i="1" dirty="0" smtClean="0">
                <a:latin typeface="Bookman Old Style" pitchFamily="18" charset="0"/>
              </a:rPr>
              <a:t>Доказать</a:t>
            </a:r>
            <a:r>
              <a:rPr lang="ru-RU" sz="2800" b="1" i="1" dirty="0">
                <a:latin typeface="Bookman Old Style" pitchFamily="18" charset="0"/>
              </a:rPr>
              <a:t>:</a:t>
            </a:r>
            <a:r>
              <a:rPr lang="ru-RU" sz="2800" dirty="0">
                <a:latin typeface="Bookman Old Style" pitchFamily="18" charset="0"/>
              </a:rPr>
              <a:t> точка О – середина АС и ВD</a:t>
            </a:r>
          </a:p>
          <a:p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3419872" y="1268760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latin typeface="Bookman Old Style" pitchFamily="18" charset="0"/>
              </a:rPr>
              <a:t>Задача 1</a:t>
            </a:r>
            <a:endParaRPr lang="ru-RU" sz="2800" b="1" i="1" dirty="0">
              <a:latin typeface="Bookman Old Style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491880" y="3337828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smtClean="0">
                <a:latin typeface="Bookman Old Style" pitchFamily="18" charset="0"/>
              </a:rPr>
              <a:t>Задача 2</a:t>
            </a:r>
            <a:endParaRPr lang="ru-RU" sz="2800" b="1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69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latin typeface="Bookman Old Style" pitchFamily="18" charset="0"/>
              </a:rPr>
              <a:t>М</a:t>
            </a:r>
            <a:r>
              <a:rPr lang="ru-RU" sz="4000" b="1" i="1" dirty="0" smtClean="0">
                <a:latin typeface="Bookman Old Style" pitchFamily="18" charset="0"/>
              </a:rPr>
              <a:t>одели четырёхугольников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9" name="Трапеция 8"/>
          <p:cNvSpPr/>
          <p:nvPr/>
        </p:nvSpPr>
        <p:spPr>
          <a:xfrm>
            <a:off x="179512" y="1684939"/>
            <a:ext cx="3015018" cy="204632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Параллелограмм 9"/>
          <p:cNvSpPr/>
          <p:nvPr/>
        </p:nvSpPr>
        <p:spPr>
          <a:xfrm>
            <a:off x="3419188" y="1684939"/>
            <a:ext cx="2668158" cy="2046322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Блок-схема: ручной ввод 10"/>
          <p:cNvSpPr/>
          <p:nvPr/>
        </p:nvSpPr>
        <p:spPr>
          <a:xfrm>
            <a:off x="6516216" y="1684939"/>
            <a:ext cx="1944861" cy="2046322"/>
          </a:xfrm>
          <a:prstGeom prst="flowChartManualInpu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870453" y="4005064"/>
            <a:ext cx="1837451" cy="23042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4716016" y="4005064"/>
            <a:ext cx="2484598" cy="2304256"/>
          </a:xfrm>
          <a:prstGeom prst="flowChartDecision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84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Параллелограмм</a:t>
            </a:r>
            <a:endParaRPr lang="ru-RU" sz="4000" b="1" i="1" dirty="0">
              <a:latin typeface="Bookman Old Style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95736" y="1628800"/>
            <a:ext cx="4737393" cy="3078341"/>
            <a:chOff x="698703" y="1988840"/>
            <a:chExt cx="4593377" cy="2736303"/>
          </a:xfrm>
        </p:grpSpPr>
        <p:sp>
          <p:nvSpPr>
            <p:cNvPr id="16" name="Поле 33"/>
            <p:cNvSpPr txBox="1"/>
            <p:nvPr/>
          </p:nvSpPr>
          <p:spPr>
            <a:xfrm>
              <a:off x="1223628" y="1988840"/>
              <a:ext cx="828092" cy="61396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600" dirty="0">
                  <a:latin typeface="Bookman Old Style" pitchFamily="18" charset="0"/>
                  <a:ea typeface="Calibri"/>
                </a:rPr>
                <a:t>B</a:t>
              </a:r>
              <a:endParaRPr lang="ru-RU" sz="1600" dirty="0">
                <a:effectLst/>
                <a:latin typeface="Bookman Old Style" pitchFamily="18" charset="0"/>
                <a:ea typeface="Calibri"/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698703" y="2022949"/>
              <a:ext cx="4593377" cy="2702194"/>
              <a:chOff x="698703" y="2022949"/>
              <a:chExt cx="4593377" cy="2702194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698703" y="2204864"/>
                <a:ext cx="4491099" cy="2520279"/>
                <a:chOff x="154506" y="0"/>
                <a:chExt cx="1250342" cy="735386"/>
              </a:xfrm>
              <a:noFill/>
            </p:grpSpPr>
            <p:sp>
              <p:nvSpPr>
                <p:cNvPr id="12" name="Поле 33"/>
                <p:cNvSpPr txBox="1"/>
                <p:nvPr/>
              </p:nvSpPr>
              <p:spPr>
                <a:xfrm>
                  <a:off x="1052423" y="563936"/>
                  <a:ext cx="352425" cy="171450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600" dirty="0">
                      <a:effectLst/>
                      <a:latin typeface="Bookman Old Style" pitchFamily="18" charset="0"/>
                      <a:ea typeface="Calibri"/>
                    </a:rPr>
                    <a:t>D</a:t>
                  </a:r>
                  <a:endParaRPr lang="ru-RU" sz="1600" dirty="0">
                    <a:effectLst/>
                    <a:latin typeface="Bookman Old Style" pitchFamily="18" charset="0"/>
                    <a:ea typeface="Calibri"/>
                  </a:endParaRPr>
                </a:p>
              </p:txBody>
            </p:sp>
            <p:grpSp>
              <p:nvGrpSpPr>
                <p:cNvPr id="13" name="Группа 12"/>
                <p:cNvGrpSpPr/>
                <p:nvPr/>
              </p:nvGrpSpPr>
              <p:grpSpPr>
                <a:xfrm>
                  <a:off x="154506" y="0"/>
                  <a:ext cx="1045644" cy="693364"/>
                  <a:chOff x="154506" y="0"/>
                  <a:chExt cx="1045644" cy="693364"/>
                </a:xfrm>
                <a:grpFill/>
              </p:grpSpPr>
              <p:sp>
                <p:nvSpPr>
                  <p:cNvPr id="14" name="Поле 30"/>
                  <p:cNvSpPr txBox="1"/>
                  <p:nvPr/>
                </p:nvSpPr>
                <p:spPr>
                  <a:xfrm>
                    <a:off x="154506" y="564777"/>
                    <a:ext cx="176212" cy="128587"/>
                  </a:xfrm>
                  <a:prstGeom prst="rect">
                    <a:avLst/>
                  </a:prstGeom>
                  <a:grpFill/>
                  <a:ln w="6350">
                    <a:noFill/>
                  </a:ln>
                  <a:effectLst/>
                </p:spPr>
                <p:style>
                  <a:lnRef idx="0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spcAft>
                        <a:spcPts val="0"/>
                      </a:spcAft>
                    </a:pPr>
                    <a:r>
                      <a:rPr lang="en-US" sz="1600" dirty="0">
                        <a:effectLst/>
                        <a:latin typeface="Bookman Old Style" pitchFamily="18" charset="0"/>
                        <a:ea typeface="Calibri"/>
                      </a:rPr>
                      <a:t>A</a:t>
                    </a:r>
                    <a:endParaRPr lang="ru-RU" sz="1600" dirty="0">
                      <a:effectLst/>
                      <a:latin typeface="Bookman Old Style" pitchFamily="18" charset="0"/>
                      <a:ea typeface="Calibri"/>
                    </a:endParaRPr>
                  </a:p>
                </p:txBody>
              </p:sp>
              <p:sp>
                <p:nvSpPr>
                  <p:cNvPr id="15" name="Параллелограмм 14"/>
                  <p:cNvSpPr/>
                  <p:nvPr/>
                </p:nvSpPr>
                <p:spPr>
                  <a:xfrm>
                    <a:off x="247650" y="0"/>
                    <a:ext cx="952500" cy="628650"/>
                  </a:xfrm>
                  <a:prstGeom prst="parallelogram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7" name="Поле 33"/>
              <p:cNvSpPr txBox="1"/>
              <p:nvPr/>
            </p:nvSpPr>
            <p:spPr>
              <a:xfrm>
                <a:off x="4463988" y="2022949"/>
                <a:ext cx="828092" cy="613963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600" dirty="0">
                    <a:latin typeface="Bookman Old Style" pitchFamily="18" charset="0"/>
                    <a:ea typeface="Calibri"/>
                  </a:rPr>
                  <a:t>C</a:t>
                </a:r>
                <a:endParaRPr lang="ru-RU" sz="1600" dirty="0">
                  <a:effectLst/>
                  <a:latin typeface="Bookman Old Style" pitchFamily="18" charset="0"/>
                  <a:ea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7200" y="4707141"/>
                <a:ext cx="822960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>
                    <a:latin typeface="Bookman Old Style" pitchFamily="18" charset="0"/>
                  </a:rPr>
                  <a:t>AB</a:t>
                </a:r>
                <a:r>
                  <a:rPr lang="ru-RU" sz="2800" dirty="0">
                    <a:latin typeface="Bookman Old Style" pitchFamily="18" charset="0"/>
                  </a:rPr>
                  <a:t>║</a:t>
                </a:r>
                <a:r>
                  <a:rPr lang="en-US" sz="2800" dirty="0">
                    <a:latin typeface="Bookman Old Style" pitchFamily="18" charset="0"/>
                  </a:rPr>
                  <a:t>CD</a:t>
                </a:r>
                <a:r>
                  <a:rPr lang="ru-RU" sz="2800" dirty="0">
                    <a:latin typeface="Bookman Old Style" pitchFamily="18" charset="0"/>
                  </a:rPr>
                  <a:t>, </a:t>
                </a:r>
                <a:r>
                  <a:rPr lang="en-US" sz="2800" dirty="0">
                    <a:latin typeface="Bookman Old Style" pitchFamily="18" charset="0"/>
                  </a:rPr>
                  <a:t>BC</a:t>
                </a:r>
                <a:r>
                  <a:rPr lang="ru-RU" sz="2800" dirty="0">
                    <a:latin typeface="Bookman Old Style" pitchFamily="18" charset="0"/>
                  </a:rPr>
                  <a:t>║</a:t>
                </a:r>
                <a:r>
                  <a:rPr lang="en-US" sz="2800" dirty="0">
                    <a:latin typeface="Bookman Old Style" pitchFamily="18" charset="0"/>
                  </a:rPr>
                  <a:t>AD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⇒</m:t>
                    </m:r>
                  </m:oMath>
                </a14:m>
                <a:r>
                  <a:rPr lang="ru-RU" sz="2800" dirty="0">
                    <a:latin typeface="Bookman Old Style" pitchFamily="18" charset="0"/>
                  </a:rPr>
                  <a:t> </a:t>
                </a:r>
                <a:r>
                  <a:rPr lang="en-US" sz="2800" b="1" i="1" dirty="0">
                    <a:latin typeface="Bookman Old Style" pitchFamily="18" charset="0"/>
                  </a:rPr>
                  <a:t>ABCD</a:t>
                </a:r>
                <a:r>
                  <a:rPr lang="ru-RU" sz="2800" b="1" i="1" dirty="0">
                    <a:latin typeface="Bookman Old Style" pitchFamily="18" charset="0"/>
                  </a:rPr>
                  <a:t> - параллелограмм</a:t>
                </a: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707141"/>
                <a:ext cx="82296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259" t="-12791" r="-1333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70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6206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Параллелограмм</a:t>
            </a:r>
            <a:endParaRPr lang="ru-RU" sz="4000" b="1" i="1" dirty="0">
              <a:latin typeface="Bookman Old Style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79512" y="1915644"/>
            <a:ext cx="3312368" cy="3961628"/>
            <a:chOff x="101600" y="30760"/>
            <a:chExt cx="1390650" cy="1412079"/>
          </a:xfrm>
          <a:noFill/>
        </p:grpSpPr>
        <p:sp>
          <p:nvSpPr>
            <p:cNvPr id="6" name="Поле 34"/>
            <p:cNvSpPr txBox="1"/>
            <p:nvPr/>
          </p:nvSpPr>
          <p:spPr>
            <a:xfrm>
              <a:off x="615950" y="30760"/>
              <a:ext cx="342900" cy="257175"/>
            </a:xfrm>
            <a:prstGeom prst="rect">
              <a:avLst/>
            </a:prstGeom>
            <a:grp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600" dirty="0">
                  <a:effectLst/>
                  <a:latin typeface="Bookman Old Style" pitchFamily="18" charset="0"/>
                  <a:ea typeface="Calibri"/>
                </a:rPr>
                <a:t>B</a:t>
              </a:r>
              <a:endParaRPr lang="ru-RU" sz="1600" dirty="0">
                <a:effectLst/>
                <a:latin typeface="Bookman Old Style" pitchFamily="18" charset="0"/>
                <a:ea typeface="Calibri"/>
              </a:endParaRPr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101600" y="180975"/>
              <a:ext cx="1390650" cy="1261864"/>
              <a:chOff x="101600" y="0"/>
              <a:chExt cx="1390650" cy="1261864"/>
            </a:xfrm>
            <a:grpFill/>
          </p:grpSpPr>
          <p:sp>
            <p:nvSpPr>
              <p:cNvPr id="8" name="Поле 36"/>
              <p:cNvSpPr txBox="1"/>
              <p:nvPr/>
            </p:nvSpPr>
            <p:spPr>
              <a:xfrm>
                <a:off x="101600" y="427237"/>
                <a:ext cx="342900" cy="257175"/>
              </a:xfrm>
              <a:prstGeom prst="rect">
                <a:avLst/>
              </a:prstGeom>
              <a:grp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600" dirty="0">
                    <a:effectLst/>
                    <a:latin typeface="Bookman Old Style" pitchFamily="18" charset="0"/>
                    <a:ea typeface="Calibri"/>
                  </a:rPr>
                  <a:t>A</a:t>
                </a:r>
                <a:endParaRPr lang="ru-RU" sz="1600" dirty="0">
                  <a:effectLst/>
                  <a:latin typeface="Bookman Old Style" pitchFamily="18" charset="0"/>
                  <a:ea typeface="Calibri"/>
                </a:endParaRPr>
              </a:p>
            </p:txBody>
          </p:sp>
          <p:grpSp>
            <p:nvGrpSpPr>
              <p:cNvPr id="9" name="Группа 8"/>
              <p:cNvGrpSpPr/>
              <p:nvPr/>
            </p:nvGrpSpPr>
            <p:grpSpPr>
              <a:xfrm>
                <a:off x="238125" y="0"/>
                <a:ext cx="1254125" cy="1261864"/>
                <a:chOff x="0" y="0"/>
                <a:chExt cx="1254125" cy="1261864"/>
              </a:xfrm>
              <a:grpFill/>
            </p:grpSpPr>
            <p:sp>
              <p:nvSpPr>
                <p:cNvPr id="10" name="Поле 37"/>
                <p:cNvSpPr txBox="1"/>
                <p:nvPr/>
              </p:nvSpPr>
              <p:spPr>
                <a:xfrm>
                  <a:off x="911225" y="427237"/>
                  <a:ext cx="342900" cy="257175"/>
                </a:xfrm>
                <a:prstGeom prst="rect">
                  <a:avLst/>
                </a:prstGeom>
                <a:grp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600" dirty="0">
                      <a:effectLst/>
                      <a:latin typeface="Bookman Old Style" pitchFamily="18" charset="0"/>
                      <a:ea typeface="Calibri"/>
                    </a:rPr>
                    <a:t>C</a:t>
                  </a:r>
                  <a:endParaRPr lang="ru-RU" sz="1600" dirty="0">
                    <a:effectLst/>
                    <a:latin typeface="Bookman Old Style" pitchFamily="18" charset="0"/>
                    <a:ea typeface="Calibri"/>
                  </a:endParaRPr>
                </a:p>
              </p:txBody>
            </p:sp>
            <p:grpSp>
              <p:nvGrpSpPr>
                <p:cNvPr id="11" name="Группа 10"/>
                <p:cNvGrpSpPr/>
                <p:nvPr/>
              </p:nvGrpSpPr>
              <p:grpSpPr>
                <a:xfrm>
                  <a:off x="0" y="0"/>
                  <a:ext cx="904875" cy="1261864"/>
                  <a:chOff x="0" y="0"/>
                  <a:chExt cx="904875" cy="1261864"/>
                </a:xfrm>
                <a:grpFill/>
              </p:grpSpPr>
              <p:sp>
                <p:nvSpPr>
                  <p:cNvPr id="12" name="Поле 35"/>
                  <p:cNvSpPr txBox="1"/>
                  <p:nvPr/>
                </p:nvSpPr>
                <p:spPr>
                  <a:xfrm>
                    <a:off x="377825" y="1004689"/>
                    <a:ext cx="342900" cy="257175"/>
                  </a:xfrm>
                  <a:prstGeom prst="rect">
                    <a:avLst/>
                  </a:prstGeom>
                  <a:grpFill/>
                  <a:ln w="6350">
                    <a:noFill/>
                  </a:ln>
                  <a:effectLst/>
                </p:spPr>
                <p:style>
                  <a:lnRef idx="0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spcAft>
                        <a:spcPts val="0"/>
                      </a:spcAft>
                    </a:pPr>
                    <a:r>
                      <a:rPr lang="en-US" sz="1600" dirty="0">
                        <a:effectLst/>
                        <a:latin typeface="Bookman Old Style" pitchFamily="18" charset="0"/>
                        <a:ea typeface="Calibri"/>
                      </a:rPr>
                      <a:t>D</a:t>
                    </a:r>
                    <a:endParaRPr lang="ru-RU" sz="1600" dirty="0">
                      <a:effectLst/>
                      <a:latin typeface="Bookman Old Style" pitchFamily="18" charset="0"/>
                      <a:ea typeface="Calibri"/>
                    </a:endParaRPr>
                  </a:p>
                </p:txBody>
              </p:sp>
              <p:sp>
                <p:nvSpPr>
                  <p:cNvPr id="13" name="Ромб 12"/>
                  <p:cNvSpPr/>
                  <p:nvPr/>
                </p:nvSpPr>
                <p:spPr>
                  <a:xfrm>
                    <a:off x="0" y="0"/>
                    <a:ext cx="904875" cy="1000125"/>
                  </a:xfrm>
                  <a:prstGeom prst="diamond">
                    <a:avLst/>
                  </a:prstGeom>
                  <a:grpFill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ru-RU"/>
                  </a:p>
                </p:txBody>
              </p:sp>
              <p:cxnSp>
                <p:nvCxnSpPr>
                  <p:cNvPr id="14" name="Прямая соединительная линия 13"/>
                  <p:cNvCxnSpPr>
                    <a:endCxn id="13" idx="3"/>
                  </p:cNvCxnSpPr>
                  <p:nvPr/>
                </p:nvCxnSpPr>
                <p:spPr>
                  <a:xfrm>
                    <a:off x="0" y="495300"/>
                    <a:ext cx="904875" cy="4763"/>
                  </a:xfrm>
                  <a:prstGeom prst="line">
                    <a:avLst/>
                  </a:prstGeom>
                  <a:grpFill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16" name="Прямоугольник 15"/>
          <p:cNvSpPr/>
          <p:nvPr/>
        </p:nvSpPr>
        <p:spPr>
          <a:xfrm>
            <a:off x="3059832" y="3020759"/>
            <a:ext cx="5904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>
                <a:latin typeface="Bookman Old Style" pitchFamily="18" charset="0"/>
              </a:rPr>
              <a:t>Дано: </a:t>
            </a:r>
            <a:r>
              <a:rPr lang="ru-RU" sz="2400" dirty="0">
                <a:latin typeface="Bookman Old Style" pitchFamily="18" charset="0"/>
              </a:rPr>
              <a:t>∠ВАС = ∠DСА,  ∠DАС=∠ВСА</a:t>
            </a:r>
          </a:p>
          <a:p>
            <a:pPr>
              <a:lnSpc>
                <a:spcPct val="150000"/>
              </a:lnSpc>
            </a:pPr>
            <a:r>
              <a:rPr lang="ru-RU" sz="2400" b="1" i="1" dirty="0">
                <a:latin typeface="Bookman Old Style" pitchFamily="18" charset="0"/>
              </a:rPr>
              <a:t>Доказать:</a:t>
            </a:r>
            <a:r>
              <a:rPr lang="ru-RU" sz="2400" dirty="0">
                <a:latin typeface="Bookman Old Style" pitchFamily="18" charset="0"/>
              </a:rPr>
              <a:t> АВСD - параллелограмм</a:t>
            </a:r>
          </a:p>
        </p:txBody>
      </p:sp>
    </p:spTree>
    <p:extLst>
      <p:ext uri="{BB962C8B-B14F-4D97-AF65-F5344CB8AC3E}">
        <p14:creationId xmlns:p14="http://schemas.microsoft.com/office/powerpoint/2010/main" val="203562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6206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Параллелограмм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32856"/>
            <a:ext cx="82296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i="1" dirty="0" smtClean="0">
                <a:latin typeface="Bookman Old Style" pitchFamily="18" charset="0"/>
              </a:rPr>
              <a:t>Творческое задание</a:t>
            </a:r>
          </a:p>
          <a:p>
            <a:pPr algn="ctr"/>
            <a:endParaRPr lang="ru-RU" sz="3200" b="1" i="1" dirty="0" smtClean="0">
              <a:latin typeface="Bookman Old Style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dirty="0" smtClean="0">
                <a:latin typeface="Bookman Old Style" pitchFamily="18" charset="0"/>
              </a:rPr>
              <a:t>Рассмотреть противолежащие стороны, углы и диагонали параллелограмма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800" dirty="0" smtClean="0">
                <a:latin typeface="Bookman Old Style" pitchFamily="18" charset="0"/>
              </a:rPr>
              <a:t>Сформулировать и доказать их свойства</a:t>
            </a:r>
            <a:endParaRPr lang="ru-RU" sz="28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80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Свойства параллелограмма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184177" y="3140968"/>
            <a:ext cx="535079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△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АВС=</a:t>
            </a:r>
            <a:r>
              <a:rPr lang="ru-RU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△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lang="en-US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 (по 2 признаку равенства треугольников). У них АС - общая сторона, </a:t>
            </a:r>
            <a:endParaRPr lang="ru-RU" dirty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 =</a:t>
            </a:r>
            <a:r>
              <a:rPr lang="ru-RU" i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 </a:t>
            </a:r>
            <a:r>
              <a:rPr lang="ru-RU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3= </a:t>
            </a:r>
            <a:r>
              <a:rPr lang="ru-RU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 (накрест лежащие при параллельных АВ и С</a:t>
            </a:r>
            <a:r>
              <a:rPr lang="en-US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ВС и А</a:t>
            </a:r>
            <a:r>
              <a:rPr lang="en-US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и секущей АС). </a:t>
            </a:r>
            <a:r>
              <a:rPr lang="ru-RU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⇒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АВ=</a:t>
            </a:r>
            <a:r>
              <a:rPr lang="en-US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С, ВС=А</a:t>
            </a:r>
            <a:r>
              <a:rPr lang="en-US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dirty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∠А= </a:t>
            </a:r>
            <a:r>
              <a:rPr lang="ru-RU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∠2+ ∠3 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lang="ru-RU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∠1+∠4=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∠С</a:t>
            </a:r>
            <a:endParaRPr lang="ru-RU" dirty="0"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3528" y="1558309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 параллелограмме противоположные стороны равны и противоположные углы </a:t>
            </a:r>
            <a:r>
              <a:rPr lang="ru-RU" sz="2000" i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равны.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Доказательство</a:t>
            </a:r>
            <a:r>
              <a:rPr lang="ru-RU" sz="2000" b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endParaRPr lang="ru-RU" dirty="0"/>
          </a:p>
        </p:txBody>
      </p:sp>
      <p:pic>
        <p:nvPicPr>
          <p:cNvPr id="2103" name="Picture 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387" y="3528659"/>
            <a:ext cx="3014085" cy="1916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58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i="1" dirty="0" smtClean="0">
                <a:latin typeface="Bookman Old Style" pitchFamily="18" charset="0"/>
              </a:rPr>
              <a:t>Свойства параллелограмма</a:t>
            </a:r>
            <a:endParaRPr lang="ru-RU" sz="4000" b="1" i="1" dirty="0">
              <a:latin typeface="Bookman Old Style" pitchFamily="18" charset="0"/>
            </a:endParaRPr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184177" y="3140968"/>
            <a:ext cx="558609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△АОВ=△СОD (по 2 признаку равенства треугольников). У них АВ=СD как противоположные стороны параллелограмма, ∠1= ∠2, ∠3=∠4 (накрест лежащие при параллельных АВ и СD и секущих АС и ВD</a:t>
            </a:r>
            <a:r>
              <a:rPr lang="ru-RU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)⇒АО=ОС</a:t>
            </a:r>
            <a:r>
              <a:rPr lang="ru-RU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ОВ=ОD.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3528" y="1558309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Диагонали параллелограмма точкой пересечения делятся </a:t>
            </a:r>
            <a:r>
              <a:rPr lang="ru-RU" sz="2000" i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пополам.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Доказательство</a:t>
            </a:r>
            <a:r>
              <a:rPr lang="ru-RU" sz="2000" b="1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300316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222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175</TotalTime>
  <Words>415</Words>
  <Application>Microsoft Office PowerPoint</Application>
  <PresentationFormat>Экран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Параллелограмм</vt:lpstr>
      <vt:lpstr>Проверка домашнего задания</vt:lpstr>
      <vt:lpstr>Устная работа</vt:lpstr>
      <vt:lpstr>Модели четырёхугольников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Параллелограмм</dc:title>
  <dc:creator>Макс</dc:creator>
  <cp:lastModifiedBy>XTreme.ws</cp:lastModifiedBy>
  <cp:revision>24</cp:revision>
  <dcterms:created xsi:type="dcterms:W3CDTF">2011-10-18T15:16:30Z</dcterms:created>
  <dcterms:modified xsi:type="dcterms:W3CDTF">2021-11-14T07:51:24Z</dcterms:modified>
</cp:coreProperties>
</file>