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7" r:id="rId12"/>
    <p:sldId id="268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64363A8-4405-4034-8770-C3E5359F0492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516A37F-A7F7-45DC-9E61-5F0C73BA056A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527920"/>
            <a:ext cx="8305800" cy="1981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b="1" i="1" dirty="0" smtClean="0">
                <a:solidFill>
                  <a:schemeClr val="tx1"/>
                </a:solidFill>
                <a:latin typeface="Bookman Old Style" pitchFamily="18" charset="0"/>
              </a:rPr>
              <a:t>Иррациональные уравнения</a:t>
            </a:r>
            <a:endParaRPr lang="ru-RU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43264" y="4690591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математики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МОУ СОШ №2 г. Белинского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Парюшкина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И.А.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856" y="623731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уч. год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35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60" cy="93610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Введение новой переменной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51654"/>
              </p:ext>
            </p:extLst>
          </p:nvPr>
        </p:nvGraphicFramePr>
        <p:xfrm>
          <a:off x="395537" y="1700808"/>
          <a:ext cx="8424934" cy="3960440"/>
        </p:xfrm>
        <a:graphic>
          <a:graphicData uri="http://schemas.openxmlformats.org/drawingml/2006/table">
            <a:tbl>
              <a:tblPr firstRow="1" firstCol="1" bandRow="1"/>
              <a:tblGrid>
                <a:gridCol w="648071"/>
                <a:gridCol w="1728192"/>
                <a:gridCol w="2661909"/>
                <a:gridCol w="3386762"/>
              </a:tblGrid>
              <a:tr h="10801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Способ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Достоинства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Недостатки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Введение новой переменной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Упрощение – получение системы уравнений, не содержащих радикалы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1.Необходимость отслеживать ОДЗ новых переменных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2.Необходимость возврата к исходной переменной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36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93610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Способы решения иррациональных уравнений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768384"/>
            <a:ext cx="8208912" cy="3676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 algn="just">
              <a:lnSpc>
                <a:spcPct val="200000"/>
              </a:lnSpc>
              <a:buFont typeface="+mj-lt"/>
              <a:buAutoNum type="romanUcPeriod"/>
            </a:pPr>
            <a:r>
              <a:rPr lang="ru-RU" sz="2400" dirty="0" smtClean="0">
                <a:latin typeface="Bookman Old Style" pitchFamily="18" charset="0"/>
              </a:rPr>
              <a:t>Возведение обеих частей уравнения в одну и ту же степень с последующей проверкой</a:t>
            </a:r>
          </a:p>
          <a:p>
            <a:pPr marL="400050" indent="-400050" algn="just">
              <a:lnSpc>
                <a:spcPct val="200000"/>
              </a:lnSpc>
              <a:buFont typeface="+mj-lt"/>
              <a:buAutoNum type="romanUcPeriod"/>
            </a:pPr>
            <a:r>
              <a:rPr lang="ru-RU" sz="2400" dirty="0" smtClean="0">
                <a:latin typeface="Bookman Old Style" pitchFamily="18" charset="0"/>
              </a:rPr>
              <a:t>Равносильные преобразования</a:t>
            </a:r>
          </a:p>
          <a:p>
            <a:pPr marL="400050" indent="-400050" algn="just">
              <a:lnSpc>
                <a:spcPct val="200000"/>
              </a:lnSpc>
              <a:buFont typeface="+mj-lt"/>
              <a:buAutoNum type="romanUcPeriod"/>
            </a:pPr>
            <a:r>
              <a:rPr lang="ru-RU" sz="2400" dirty="0" smtClean="0">
                <a:latin typeface="Bookman Old Style" pitchFamily="18" charset="0"/>
              </a:rPr>
              <a:t>Функционально-графический</a:t>
            </a:r>
          </a:p>
          <a:p>
            <a:pPr marL="400050" indent="-400050" algn="just">
              <a:lnSpc>
                <a:spcPct val="200000"/>
              </a:lnSpc>
              <a:buFont typeface="+mj-lt"/>
              <a:buAutoNum type="romanUcPeriod"/>
            </a:pPr>
            <a:r>
              <a:rPr lang="ru-RU" sz="2400" dirty="0" smtClean="0">
                <a:latin typeface="Bookman Old Style" pitchFamily="18" charset="0"/>
              </a:rPr>
              <a:t>Введение новой переменной</a:t>
            </a:r>
            <a:endParaRPr lang="ru-RU" sz="24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863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60" cy="93610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Итоги урока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696376"/>
            <a:ext cx="8208912" cy="3676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400" dirty="0">
                <a:latin typeface="Bookman Old Style" pitchFamily="18" charset="0"/>
              </a:rPr>
              <a:t>- Какое уравнение называется иррациональным?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latin typeface="Bookman Old Style" pitchFamily="18" charset="0"/>
              </a:rPr>
              <a:t>- В чём заключаются правила решения иррациональных уравнений.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latin typeface="Bookman Old Style" pitchFamily="18" charset="0"/>
              </a:rPr>
              <a:t>- Назовите способы решения иррациональных уравнений. Охарактеризуйте каждый из них.</a:t>
            </a:r>
          </a:p>
        </p:txBody>
      </p:sp>
    </p:spTree>
    <p:extLst>
      <p:ext uri="{BB962C8B-B14F-4D97-AF65-F5344CB8AC3E}">
        <p14:creationId xmlns:p14="http://schemas.microsoft.com/office/powerpoint/2010/main" val="3170271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60" cy="93610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Домашнее задание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39552" y="1685857"/>
                <a:ext cx="8208912" cy="34713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800" dirty="0">
                    <a:latin typeface="Bookman Old Style" pitchFamily="18" charset="0"/>
                    <a:ea typeface="Calibri"/>
                    <a:cs typeface="Times New Roman"/>
                  </a:rPr>
                  <a:t>п</a:t>
                </a:r>
                <a:r>
                  <a:rPr lang="ru-RU" sz="2800" dirty="0" smtClean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.33 с.214-216, №419 (б, в), №420 (в, г)</a:t>
                </a: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endParaRPr lang="ru-RU" sz="2800" dirty="0" smtClean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800" b="1" i="1" dirty="0" smtClean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Дополнительное </a:t>
                </a:r>
                <a:r>
                  <a:rPr lang="ru-RU" sz="2800" b="1" i="1" dirty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задание:</a:t>
                </a:r>
              </a:p>
              <a:p>
                <a:pPr lvl="0" algn="just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х+3</m:t>
                        </m:r>
                      </m:e>
                    </m:rad>
                    <m:r>
                      <a:rPr lang="ru-RU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7−х</m:t>
                        </m:r>
                      </m:e>
                    </m:rad>
                    <m:r>
                      <a:rPr lang="ru-RU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2х−8</m:t>
                        </m:r>
                      </m:e>
                    </m:rad>
                  </m:oMath>
                </a14:m>
                <a:endParaRPr lang="ru-RU" sz="28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lvl="0" algn="just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arenR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radPr>
                      <m:deg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4</m:t>
                        </m:r>
                      </m:deg>
                      <m:e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4−</m:t>
                        </m:r>
                        <m:sSup>
                          <m:sSupPr>
                            <m:ctrlPr>
                              <a:rPr lang="ru-RU" sz="2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ru-RU" sz="2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х</m:t>
                            </m:r>
                          </m:e>
                          <m:sup>
                            <m:r>
                              <a:rPr lang="ru-RU" sz="2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ru-RU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+3</m:t>
                    </m:r>
                    <m:rad>
                      <m:radPr>
                        <m:degHide m:val="on"/>
                        <m:ctrlP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ru-RU" sz="2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х</m:t>
                            </m:r>
                          </m:e>
                          <m:sup>
                            <m:r>
                              <a:rPr lang="ru-RU" sz="2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sup>
                        </m:sSup>
                        <m:r>
                          <a:rPr lang="ru-RU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+х−6</m:t>
                        </m:r>
                      </m:e>
                    </m:rad>
                  </m:oMath>
                </a14:m>
                <a:r>
                  <a:rPr lang="ru-RU" sz="28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=0</a:t>
                </a:r>
                <a:endParaRPr lang="ru-RU" sz="28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685857"/>
                <a:ext cx="8208912" cy="3471335"/>
              </a:xfrm>
              <a:prstGeom prst="rect">
                <a:avLst/>
              </a:prstGeom>
              <a:blipFill rotWithShape="1">
                <a:blip r:embed="rId2"/>
                <a:stretch>
                  <a:fillRect l="-1560" b="-12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62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611560" y="1196752"/>
            <a:ext cx="3935288" cy="5146526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57200" y="-94456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Великий русский учёный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46848" y="2564904"/>
            <a:ext cx="42016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i="1" dirty="0" smtClean="0">
                <a:effectLst/>
                <a:latin typeface="Bookman Old Style" pitchFamily="18" charset="0"/>
                <a:ea typeface="Calibri"/>
                <a:cs typeface="Times New Roman"/>
              </a:rPr>
              <a:t>«Математику  уже затем учить следует, что она ум в порядок приводит»</a:t>
            </a:r>
          </a:p>
          <a:p>
            <a:pPr algn="ctr">
              <a:spcAft>
                <a:spcPts val="0"/>
              </a:spcAft>
            </a:pPr>
            <a:endParaRPr lang="ru-RU" sz="2800" i="1" dirty="0">
              <a:latin typeface="Bookman Old Style" pitchFamily="18" charset="0"/>
              <a:ea typeface="Calibri"/>
              <a:cs typeface="Times New Roman"/>
            </a:endParaRPr>
          </a:p>
          <a:p>
            <a:pPr algn="r">
              <a:spcAft>
                <a:spcPts val="0"/>
              </a:spcAft>
            </a:pPr>
            <a:r>
              <a:rPr lang="ru-RU" sz="2800" b="1" i="1" dirty="0" smtClean="0">
                <a:effectLst/>
                <a:latin typeface="Bookman Old Style" pitchFamily="18" charset="0"/>
                <a:ea typeface="Calibri"/>
                <a:cs typeface="Times New Roman"/>
              </a:rPr>
              <a:t>М.В. Ломоносов</a:t>
            </a:r>
            <a:endParaRPr lang="ru-RU" sz="2800" b="1" i="1" dirty="0">
              <a:effectLst/>
              <a:latin typeface="Bookman Old Style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382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Актуализация знаний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11560" y="1628800"/>
                <a:ext cx="8064896" cy="45304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400" dirty="0" smtClean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Как называется данное уравнение? Какие оно имеет корни? Приведите примеры.</a:t>
                </a: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endParaRPr lang="ru-RU" sz="2400" dirty="0" smtClean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400" dirty="0" smtClean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у </a:t>
                </a:r>
                <a:r>
                  <a:rPr lang="ru-RU" sz="2400" dirty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= </a:t>
                </a:r>
                <a:r>
                  <a:rPr lang="en-US" sz="2400" dirty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k</a:t>
                </a:r>
                <a:r>
                  <a:rPr lang="ru-RU" sz="2400" dirty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х + </a:t>
                </a:r>
                <a:r>
                  <a:rPr lang="en-US" sz="2400" dirty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b</a:t>
                </a:r>
                <a:endParaRPr lang="ru-RU" sz="24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400" dirty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у = а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pPr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х</m:t>
                        </m:r>
                      </m:e>
                      <m:sup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2 </m:t>
                        </m:r>
                      </m:sup>
                    </m:sSup>
                  </m:oMath>
                </a14:m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+ </a:t>
                </a:r>
                <a:r>
                  <a:rPr lang="en-US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b</a:t>
                </a:r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х + с</a:t>
                </a:r>
                <a:endParaRPr lang="ru-RU" sz="24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у = а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х</m:t>
                        </m:r>
                      </m:e>
                      <m:sup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</m:t>
                        </m:r>
                      </m:sup>
                    </m:sSup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en-US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𝑏</m:t>
                    </m:r>
                    <m:sSup>
                      <m:sSup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х</m:t>
                        </m:r>
                      </m:e>
                      <m:sup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  <m:r>
                      <a:rPr lang="ru-RU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+с</m:t>
                    </m:r>
                  </m:oMath>
                </a14:m>
                <a:endParaRPr lang="ru-RU" sz="24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х</m:t>
                        </m:r>
                      </m:e>
                      <m:sup>
                        <m: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= а</a:t>
                </a:r>
                <a:endParaRPr lang="ru-RU" sz="24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х</m:t>
                        </m:r>
                      </m:e>
                    </m:rad>
                    <m:r>
                      <a:rPr lang="ru-RU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 </m:t>
                    </m:r>
                  </m:oMath>
                </a14:m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= а</a:t>
                </a:r>
                <a:endParaRPr lang="ru-RU" sz="24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628800"/>
                <a:ext cx="8064896" cy="4530407"/>
              </a:xfrm>
              <a:prstGeom prst="rect">
                <a:avLst/>
              </a:prstGeom>
              <a:blipFill rotWithShape="1">
                <a:blip r:embed="rId2"/>
                <a:stretch>
                  <a:fillRect l="-1134" r="-1209" b="-8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304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Иррациональные уравнения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83568" y="1957468"/>
                <a:ext cx="7776864" cy="3520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0215" algn="ctr"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ru-RU" sz="2400" dirty="0" smtClean="0">
                    <a:effectLst/>
                    <a:latin typeface="Bookman Old Style" pitchFamily="18" charset="0"/>
                    <a:ea typeface="Calibri"/>
                    <a:cs typeface="Times New Roman"/>
                  </a:rPr>
                  <a:t>Найдите общее  в этих уравнениях</a:t>
                </a:r>
              </a:p>
              <a:p>
                <a:pPr indent="450215" algn="just">
                  <a:lnSpc>
                    <a:spcPct val="200000"/>
                  </a:lnSpc>
                  <a:spcAft>
                    <a:spcPts val="0"/>
                  </a:spcAft>
                </a:pPr>
                <a:endParaRPr lang="ru-RU" sz="1100" dirty="0" smtClean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indent="450215" algn="ctr">
                  <a:lnSpc>
                    <a:spcPct val="20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400" i="1" smtClean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ru-RU" sz="2400" i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3х+2</m:t>
                        </m:r>
                      </m:e>
                    </m:rad>
                  </m:oMath>
                </a14:m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=5</a:t>
                </a:r>
                <a:endParaRPr lang="ru-RU" sz="24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indent="450215" algn="ctr"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4 –</a:t>
                </a:r>
                <a14:m>
                  <m:oMath xmlns:m="http://schemas.openxmlformats.org/officeDocument/2006/math">
                    <m:r>
                      <a:rPr lang="ru-RU" sz="2400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ru-RU" sz="2400" i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х</m:t>
                        </m:r>
                      </m:e>
                    </m:rad>
                  </m:oMath>
                </a14:m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 =</a:t>
                </a:r>
                <a14:m>
                  <m:oMath xmlns:m="http://schemas.openxmlformats.org/officeDocument/2006/math">
                    <m:r>
                      <a:rPr lang="ru-RU" sz="2400" i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ru-RU" sz="2400" i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х</m:t>
                        </m:r>
                      </m:e>
                    </m:rad>
                  </m:oMath>
                </a14:m>
                <a:endParaRPr lang="ru-RU" sz="24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  <a:p>
                <a:pPr indent="450215" algn="ctr">
                  <a:lnSpc>
                    <a:spcPct val="20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radPr>
                      <m:deg>
                        <m:r>
                          <a:rPr lang="ru-RU" sz="2400" i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</m:t>
                        </m:r>
                      </m:deg>
                      <m:e>
                        <m:r>
                          <a:rPr lang="ru-RU" sz="2400" i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х+1</m:t>
                        </m:r>
                      </m:e>
                    </m:rad>
                  </m:oMath>
                </a14:m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ru-RU" sz="2400" i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х</m:t>
                        </m:r>
                      </m:e>
                    </m:rad>
                  </m:oMath>
                </a14:m>
                <a:r>
                  <a:rPr lang="ru-RU" sz="2400" dirty="0">
                    <a:effectLst/>
                    <a:latin typeface="Bookman Old Style" pitchFamily="18" charset="0"/>
                    <a:ea typeface="Times New Roman"/>
                    <a:cs typeface="Times New Roman"/>
                  </a:rPr>
                  <a:t> – 7</a:t>
                </a:r>
                <a:endParaRPr lang="ru-RU" sz="2400" dirty="0">
                  <a:effectLst/>
                  <a:latin typeface="Bookman Old Style" pitchFamily="18" charset="0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957468"/>
                <a:ext cx="7776864" cy="352032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3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Иррациональные уравнения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381615"/>
            <a:ext cx="7128792" cy="2199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ru-RU" sz="2400" dirty="0" smtClean="0">
                <a:latin typeface="Bookman Old Style" pitchFamily="18" charset="0"/>
              </a:rPr>
              <a:t>Уравнения, в которых под знаком корня содержится переменная называются </a:t>
            </a:r>
            <a:r>
              <a:rPr lang="ru-RU" sz="2400" b="1" i="1" dirty="0" smtClean="0">
                <a:latin typeface="Bookman Old Style" pitchFamily="18" charset="0"/>
              </a:rPr>
              <a:t>иррациональными.</a:t>
            </a:r>
            <a:endParaRPr lang="ru-RU" sz="2400" b="1" i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591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337592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>
                <a:solidFill>
                  <a:schemeClr val="tx1"/>
                </a:solidFill>
                <a:effectLst/>
                <a:latin typeface="Bookman Old Style" pitchFamily="18" charset="0"/>
              </a:rPr>
              <a:t>Правила решения иррациональных уравнений</a:t>
            </a:r>
            <a:endParaRPr lang="ru-RU" sz="3600" i="1" dirty="0"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33349458"/>
                  </p:ext>
                </p:extLst>
              </p:nvPr>
            </p:nvGraphicFramePr>
            <p:xfrm>
              <a:off x="755576" y="2204864"/>
              <a:ext cx="7776864" cy="3384376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944216"/>
                    <a:gridCol w="5832648"/>
                  </a:tblGrid>
                  <a:tr h="72330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i="1" dirty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0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𝑓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(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𝑥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)</m:t>
                                    </m:r>
                                  </m:e>
                                </m:rad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𝑔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(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𝑥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Calibri"/>
                                        <a:cs typeface="Times New Roman"/>
                                      </a:rPr>
                                      <m:t>)</m:t>
                                    </m:r>
                                  </m:e>
                                </m:rad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⇔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𝑓</m:t>
                                    </m:r>
                                    <m:d>
                                      <m:dPr>
                                        <m:ctrlPr>
                                          <a:rPr lang="ru-RU" sz="24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ru-RU" sz="24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=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𝑔</m:t>
                                    </m:r>
                                    <m:d>
                                      <m:dPr>
                                        <m:ctrlPr>
                                          <a:rPr lang="ru-RU" sz="24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ru-RU" sz="24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, 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𝑓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(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𝑥</m:t>
                                    </m:r>
                                    <m:r>
                                      <a:rPr lang="ru-RU" sz="24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)</m:t>
                                    </m:r>
                                  </m:e>
                                </m:d>
                                <m:r>
                                  <a:rPr lang="ru-RU" sz="24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≥0</m:t>
                                </m:r>
                              </m:oMath>
                            </m:oMathPara>
                          </a14:m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2330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i="1" dirty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2</a:t>
                          </a:r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ru-RU" sz="24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24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ru-RU" sz="2400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ru-RU" sz="2400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rad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= a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⇔</m:t>
                              </m:r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f</a:t>
                          </a:r>
                          <a:r>
                            <a:rPr lang="ru-RU" sz="24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(х) </a:t>
                          </a:r>
                          <a:r>
                            <a:rPr lang="en-US" sz="24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=a</a:t>
                          </a:r>
                          <a:r>
                            <a:rPr lang="en-US" sz="2400" baseline="300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 </a:t>
                          </a:r>
                          <a:r>
                            <a:rPr lang="en-US" sz="24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(a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≥</m:t>
                              </m:r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0)</a:t>
                          </a:r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21445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i="1" dirty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3</a:t>
                          </a:r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ru-RU" sz="24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24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𝑓</m:t>
                                  </m:r>
                                  <m:r>
                                    <a:rPr lang="en-US" sz="24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(</m:t>
                                  </m:r>
                                  <m:r>
                                    <a:rPr lang="ru-RU" sz="24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)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= g(x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) ⟺</m:t>
                              </m:r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sz="2400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𝑓</m:t>
                                      </m:r>
                                      <m:d>
                                        <m:dPr>
                                          <m:ctrlPr>
                                            <a:rPr lang="ru-RU" sz="2400" i="1">
                                              <a:effectLst/>
                                              <a:latin typeface="Cambria Math"/>
                                              <a:ea typeface="Times New Roman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i="1">
                                              <a:effectLst/>
                                              <a:latin typeface="Cambria Math"/>
                                              <a:ea typeface="Times New Roman"/>
                                              <a:cs typeface="Times New Roman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=</m:t>
                                      </m:r>
                                      <m:sSup>
                                        <m:sSupPr>
                                          <m:ctrlPr>
                                            <a:rPr lang="ru-RU" sz="2400" i="1">
                                              <a:effectLst/>
                                              <a:latin typeface="Cambria Math"/>
                                              <a:ea typeface="Times New Roman"/>
                                              <a:cs typeface="Times New Roman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effectLst/>
                                              <a:latin typeface="Cambria Math"/>
                                              <a:ea typeface="Times New Roman"/>
                                              <a:cs typeface="Times New Roman"/>
                                            </a:rPr>
                                            <m:t>𝑔</m:t>
                                          </m:r>
                                        </m:e>
                                        <m:sup>
                                          <m:r>
                                            <a:rPr lang="en-US" sz="2400" i="1">
                                              <a:effectLst/>
                                              <a:latin typeface="Cambria Math"/>
                                              <a:ea typeface="Times New Roman"/>
                                              <a:cs typeface="Times New Roman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(</m:t>
                                      </m:r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)</m:t>
                                      </m:r>
                                    </m:e>
                                    <m:e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𝑔</m:t>
                                      </m:r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(</m:t>
                                      </m:r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)≥0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2330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i="1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4</a:t>
                          </a:r>
                          <a:endParaRPr lang="ru-RU" sz="24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ru-RU" sz="2400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ru-RU" sz="2400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2400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𝑓</m:t>
                                      </m:r>
                                    </m:e>
                                    <m:sup>
                                      <m:r>
                                        <a:rPr lang="ru-RU" sz="2400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ru-RU" sz="2400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(</m:t>
                              </m:r>
                              <m:r>
                                <a:rPr lang="ru-RU" sz="2400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𝑥</m:t>
                              </m:r>
                              <m:r>
                                <a:rPr lang="ru-RU" sz="2400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)</m:t>
                              </m:r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=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ru-RU" sz="2400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𝑓</m:t>
                                  </m:r>
                                  <m:r>
                                    <a:rPr lang="en-US" sz="2400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(</m:t>
                                  </m:r>
                                  <m:r>
                                    <a:rPr lang="en-US" sz="2400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)</m:t>
                                  </m:r>
                                </m:e>
                              </m:d>
                            </m:oMath>
                          </a14:m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33349458"/>
                  </p:ext>
                </p:extLst>
              </p:nvPr>
            </p:nvGraphicFramePr>
            <p:xfrm>
              <a:off x="755576" y="2204864"/>
              <a:ext cx="7776864" cy="3384376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944216"/>
                    <a:gridCol w="5832648"/>
                  </a:tblGrid>
                  <a:tr h="72330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i="1" dirty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38" t="-840" b="-371429"/>
                          </a:stretch>
                        </a:blipFill>
                      </a:tcPr>
                    </a:tc>
                  </a:tr>
                  <a:tr h="72330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i="1" dirty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2</a:t>
                          </a:r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38" t="-101695" b="-274576"/>
                          </a:stretch>
                        </a:blipFill>
                      </a:tcPr>
                    </a:tc>
                  </a:tr>
                  <a:tr h="121445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i="1" dirty="0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3</a:t>
                          </a:r>
                          <a:endParaRPr lang="ru-RU" sz="24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38" t="-119598" b="-62814"/>
                          </a:stretch>
                        </a:blipFill>
                      </a:tcPr>
                    </a:tc>
                  </a:tr>
                  <a:tr h="72330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2400" b="1" i="1">
                              <a:effectLst/>
                              <a:latin typeface="Times New Roman"/>
                              <a:ea typeface="Calibri"/>
                              <a:cs typeface="Times New Roman"/>
                            </a:rPr>
                            <a:t>4</a:t>
                          </a:r>
                          <a:endParaRPr lang="ru-RU" sz="24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38" t="-367227" b="-504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9725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60" cy="1219200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>
                <a:solidFill>
                  <a:schemeClr val="tx1"/>
                </a:solidFill>
                <a:latin typeface="Bookman Old Style" pitchFamily="18" charset="0"/>
              </a:rPr>
              <a:t>Возведение обеих частей уравнения в одну и ту же </a:t>
            </a:r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степень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387964"/>
              </p:ext>
            </p:extLst>
          </p:nvPr>
        </p:nvGraphicFramePr>
        <p:xfrm>
          <a:off x="251520" y="2060848"/>
          <a:ext cx="8640960" cy="3240360"/>
        </p:xfrm>
        <a:graphic>
          <a:graphicData uri="http://schemas.openxmlformats.org/drawingml/2006/table">
            <a:tbl>
              <a:tblPr firstRow="1" firstCol="1" bandRow="1"/>
              <a:tblGrid>
                <a:gridCol w="812572"/>
                <a:gridCol w="3709930"/>
                <a:gridCol w="2102234"/>
                <a:gridCol w="2016224"/>
              </a:tblGrid>
              <a:tr h="12961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Способ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Достоинства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Недостатки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42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Возведение обеих частей уравнения в одну и ту же степень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1.Понятно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2.Доступно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1.Словесная запись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2.Сложная запись</a:t>
                      </a:r>
                      <a:endParaRPr lang="ru-RU" sz="20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43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60" cy="93610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Равносильные преобразования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052958"/>
              </p:ext>
            </p:extLst>
          </p:nvPr>
        </p:nvGraphicFramePr>
        <p:xfrm>
          <a:off x="251520" y="1844825"/>
          <a:ext cx="8640960" cy="4032447"/>
        </p:xfrm>
        <a:graphic>
          <a:graphicData uri="http://schemas.openxmlformats.org/drawingml/2006/table">
            <a:tbl>
              <a:tblPr firstRow="1" firstCol="1" bandRow="1"/>
              <a:tblGrid>
                <a:gridCol w="648072"/>
                <a:gridCol w="2232248"/>
                <a:gridCol w="3253678"/>
                <a:gridCol w="2506962"/>
              </a:tblGrid>
              <a:tr h="9136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Способ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Достоинства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Недостатки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Равносильных преобразований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1.Отсутствие словесного описания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2.Нет проверки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3.Четкая логическая запись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4.Последовательность равносильных переходов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1.Громоздкая</a:t>
                      </a:r>
                      <a:r>
                        <a:rPr lang="ru-RU" sz="1900" baseline="0" dirty="0" smtClean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dirty="0" smtClean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запись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2.Можно ошибиться при комбинации знаков системы и совокупности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9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93610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Bookman Old Style" pitchFamily="18" charset="0"/>
              </a:rPr>
              <a:t>Функционально-графический способ</a:t>
            </a:r>
            <a:endParaRPr lang="ru-RU" sz="3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977705"/>
              </p:ext>
            </p:extLst>
          </p:nvPr>
        </p:nvGraphicFramePr>
        <p:xfrm>
          <a:off x="467544" y="1628800"/>
          <a:ext cx="8352928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648072"/>
                <a:gridCol w="2160240"/>
                <a:gridCol w="3121220"/>
                <a:gridCol w="2423396"/>
              </a:tblGrid>
              <a:tr h="7529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Способ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Достоинства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Недостатки</a:t>
                      </a:r>
                      <a:endParaRPr lang="ru-RU" sz="2000" i="1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75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Функционально-графический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1.Наглядность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2.Не нужно делать сложных алгебраических преобразований и  следить за ОДЗ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3.Позволяет найти количество решений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1.Словесная запись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2.Не всегда можно найти точный ответ, а если ответ точный, то нужна проверка</a:t>
                      </a:r>
                      <a:endParaRPr lang="ru-RU" sz="19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33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87</TotalTime>
  <Words>477</Words>
  <Application>Microsoft Office PowerPoint</Application>
  <PresentationFormat>Экран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Иррациональные уравнения</vt:lpstr>
      <vt:lpstr>Великий русский учёный</vt:lpstr>
      <vt:lpstr>Актуализация знаний</vt:lpstr>
      <vt:lpstr>Иррациональные уравнения</vt:lpstr>
      <vt:lpstr>Иррациональные уравнения</vt:lpstr>
      <vt:lpstr>Правила решения иррациональных уравнений</vt:lpstr>
      <vt:lpstr>Возведение обеих частей уравнения в одну и ту же степень</vt:lpstr>
      <vt:lpstr>Равносильные преобразования</vt:lpstr>
      <vt:lpstr>Функционально-графический способ</vt:lpstr>
      <vt:lpstr>Введение новой переменной</vt:lpstr>
      <vt:lpstr>Способы решения иррациональных уравнений</vt:lpstr>
      <vt:lpstr>Итоги урока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Иррациональные уравнения</dc:title>
  <dc:creator>Макс</dc:creator>
  <cp:lastModifiedBy>XTreme.ws</cp:lastModifiedBy>
  <cp:revision>16</cp:revision>
  <dcterms:created xsi:type="dcterms:W3CDTF">2011-11-07T16:55:16Z</dcterms:created>
  <dcterms:modified xsi:type="dcterms:W3CDTF">2021-11-14T07:49:58Z</dcterms:modified>
</cp:coreProperties>
</file>