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  <p:sldId id="257" r:id="rId4"/>
    <p:sldId id="258" r:id="rId5"/>
    <p:sldId id="260" r:id="rId6"/>
    <p:sldId id="262" r:id="rId7"/>
    <p:sldId id="261" r:id="rId8"/>
    <p:sldId id="26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15" autoAdjust="0"/>
  </p:normalViewPr>
  <p:slideViewPr>
    <p:cSldViewPr>
      <p:cViewPr varScale="1">
        <p:scale>
          <a:sx n="43" d="100"/>
          <a:sy n="43" d="100"/>
        </p:scale>
        <p:origin x="-121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6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BE93-870E-4B92-BE5C-1E9DD1C48342}" type="datetimeFigureOut">
              <a:rPr lang="ru-RU" smtClean="0"/>
              <a:pPr/>
              <a:t>20.02.2017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72A5C-982C-4B27-9053-D08D562627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BE93-870E-4B92-BE5C-1E9DD1C48342}" type="datetimeFigureOut">
              <a:rPr lang="ru-RU" smtClean="0"/>
              <a:pPr/>
              <a:t>20.02.2017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72A5C-982C-4B27-9053-D08D562627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BE93-870E-4B92-BE5C-1E9DD1C48342}" type="datetimeFigureOut">
              <a:rPr lang="ru-RU" smtClean="0"/>
              <a:pPr/>
              <a:t>20.02.2017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72A5C-982C-4B27-9053-D08D562627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AndTx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лилиния 5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grpSp>
        <p:nvGrpSpPr>
          <p:cNvPr id="8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9" name="Полилиния 8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Полилиния 9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1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12CA5A4-4227-4BE0-9089-7866E61913D6}" type="datetime1">
              <a:rPr lang="ru-RU"/>
              <a:pPr/>
              <a:t>20.02.2017</a:t>
            </a:fld>
            <a:endParaRPr lang="ru-RU"/>
          </a:p>
        </p:txBody>
      </p:sp>
      <p:sp>
        <p:nvSpPr>
          <p:cNvPr id="12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4716463" y="6165850"/>
            <a:ext cx="2895600" cy="47625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/>
              <a:t>"Физика-Первое Сентября" № 18/2010</a:t>
            </a:r>
          </a:p>
        </p:txBody>
      </p:sp>
      <p:sp>
        <p:nvSpPr>
          <p:cNvPr id="13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A8A83A-555F-4C92-A7CF-3052B5B0CE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лилиния 5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grpSp>
        <p:nvGrpSpPr>
          <p:cNvPr id="8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9" name="Полилиния 8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Полилиния 9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1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6FEFAD6-7A93-449E-9BEE-A8E680D4620D}" type="datetime1">
              <a:rPr lang="ru-RU"/>
              <a:pPr/>
              <a:t>20.02.2017</a:t>
            </a:fld>
            <a:endParaRPr lang="ru-RU"/>
          </a:p>
        </p:txBody>
      </p:sp>
      <p:sp>
        <p:nvSpPr>
          <p:cNvPr id="12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1042988" y="6165850"/>
            <a:ext cx="2895600" cy="47625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/>
              <a:t>"Физика-Первое Сентября" № 18/2010</a:t>
            </a:r>
          </a:p>
        </p:txBody>
      </p:sp>
      <p:sp>
        <p:nvSpPr>
          <p:cNvPr id="13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CB74ED-C0D1-4EB0-9784-7B342417BD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AndObj">
  <p:cSld name="Заголовок, 2 маленьких объекта и 1 большой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лилиния 5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grpSp>
        <p:nvGrpSpPr>
          <p:cNvPr id="8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9" name="Полилиния 8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Полилиния 9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1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CFC4D23-AAE4-4B3E-AB34-E31EBD901411}" type="datetime1">
              <a:rPr lang="ru-RU"/>
              <a:pPr/>
              <a:t>20.02.2017</a:t>
            </a:fld>
            <a:endParaRPr lang="ru-RU"/>
          </a:p>
        </p:txBody>
      </p:sp>
      <p:sp>
        <p:nvSpPr>
          <p:cNvPr id="12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/>
              <a:t>"Физика-Первое Сентября" № 18/2010</a:t>
            </a:r>
          </a:p>
        </p:txBody>
      </p:sp>
      <p:sp>
        <p:nvSpPr>
          <p:cNvPr id="13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43225D-B738-4FC1-8C05-9EB9748EBC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BE93-870E-4B92-BE5C-1E9DD1C48342}" type="datetimeFigureOut">
              <a:rPr lang="ru-RU" smtClean="0"/>
              <a:pPr/>
              <a:t>20.02.2017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72A5C-982C-4B27-9053-D08D562627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BE93-870E-4B92-BE5C-1E9DD1C48342}" type="datetimeFigureOut">
              <a:rPr lang="ru-RU" smtClean="0"/>
              <a:pPr/>
              <a:t>20.02.2017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72A5C-982C-4B27-9053-D08D562627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BE93-870E-4B92-BE5C-1E9DD1C48342}" type="datetimeFigureOut">
              <a:rPr lang="ru-RU" smtClean="0"/>
              <a:pPr/>
              <a:t>20.02.2017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72A5C-982C-4B27-9053-D08D562627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BE93-870E-4B92-BE5C-1E9DD1C48342}" type="datetimeFigureOut">
              <a:rPr lang="ru-RU" smtClean="0"/>
              <a:pPr/>
              <a:t>20.02.2017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72A5C-982C-4B27-9053-D08D562627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BE93-870E-4B92-BE5C-1E9DD1C48342}" type="datetimeFigureOut">
              <a:rPr lang="ru-RU" smtClean="0"/>
              <a:pPr/>
              <a:t>20.02.2017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72A5C-982C-4B27-9053-D08D562627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BE93-870E-4B92-BE5C-1E9DD1C48342}" type="datetimeFigureOut">
              <a:rPr lang="ru-RU" smtClean="0"/>
              <a:pPr/>
              <a:t>20.02.2017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72A5C-982C-4B27-9053-D08D562627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BE93-870E-4B92-BE5C-1E9DD1C48342}" type="datetimeFigureOut">
              <a:rPr lang="ru-RU" smtClean="0"/>
              <a:pPr/>
              <a:t>20.02.2017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72A5C-982C-4B27-9053-D08D562627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BE93-870E-4B92-BE5C-1E9DD1C48342}" type="datetimeFigureOut">
              <a:rPr lang="ru-RU" smtClean="0"/>
              <a:pPr/>
              <a:t>20.02.2017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72A5C-982C-4B27-9053-D08D562627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BCBE93-870E-4B92-BE5C-1E9DD1C48342}" type="datetimeFigureOut">
              <a:rPr lang="ru-RU" smtClean="0"/>
              <a:pPr/>
              <a:t>20.02.2017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B72A5C-982C-4B27-9053-D08D5626277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i="1" dirty="0" smtClean="0"/>
              <a:t>Механика и человек</a:t>
            </a:r>
            <a:endParaRPr lang="ru-RU" b="1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51520" y="958298"/>
            <a:ext cx="864096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Цель мероприятия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: формирование умении применять знания физики для объяснения процессов протекающих в организме человека.</a:t>
            </a: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Calibri" pitchFamily="34" charset="0"/>
              <a:cs typeface="Times New Roman" pitchFamily="18" charset="0"/>
            </a:endParaRP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Задачи 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Образовательная: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показать связь между физикой и биологией через решение задач по механике; 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Воспитательная: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воспитать у учащихся самостоятельность и ответственность, формирование учебно-познавательных и информационных компетенции учащихся;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Развивающая: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Способствовать развитию познавательного интереса, умение составлять алгоритмы «переноса» - употребление приобретённых знаний в нестандартной учебной ситуации.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4964A2-E8CD-4980-A3BB-2521B98EF7EC}" type="slidenum">
              <a:rPr lang="ru-RU"/>
              <a:pPr>
                <a:defRPr/>
              </a:pPr>
              <a:t>3</a:t>
            </a:fld>
            <a:endParaRPr lang="ru-RU"/>
          </a:p>
        </p:txBody>
      </p:sp>
      <p:sp>
        <p:nvSpPr>
          <p:cNvPr id="25602" name="Текст 5"/>
          <p:cNvSpPr>
            <a:spLocks noGrp="1"/>
          </p:cNvSpPr>
          <p:nvPr>
            <p:ph type="body" idx="2"/>
          </p:nvPr>
        </p:nvSpPr>
        <p:spPr>
          <a:xfrm>
            <a:off x="214313" y="1143000"/>
            <a:ext cx="2743200" cy="4572000"/>
          </a:xfrm>
        </p:spPr>
        <p:txBody>
          <a:bodyPr>
            <a:normAutofit lnSpcReduction="10000"/>
          </a:bodyPr>
          <a:lstStyle/>
          <a:p>
            <a:pPr algn="ctr" eaLnBrk="1" hangingPunct="1"/>
            <a:r>
              <a:rPr lang="ru-RU" sz="2000" smtClean="0">
                <a:latin typeface="Arial" charset="0"/>
              </a:rPr>
              <a:t>Для нас небезынтересно узнать о природе силы мышц человека. Мышцы человека очень экономичны, их КПД составляет около 40%. Энергия мышц получается за счет химической энергии. Икроножная мышца, например, способна поднять груз массой100 кг.</a:t>
            </a:r>
          </a:p>
        </p:txBody>
      </p:sp>
      <p:pic>
        <p:nvPicPr>
          <p:cNvPr id="25603" name="Содержимое 6" descr="f2f4047ee3a3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059113" y="549275"/>
            <a:ext cx="5929312" cy="5895975"/>
          </a:xfrm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C84762-DD1B-4BD2-897B-B551A1378AFD}" type="slidenum">
              <a:rPr lang="ru-RU"/>
              <a:pPr>
                <a:defRPr/>
              </a:pPr>
              <a:t>4</a:t>
            </a:fld>
            <a:endParaRPr lang="ru-RU"/>
          </a:p>
        </p:txBody>
      </p:sp>
      <p:pic>
        <p:nvPicPr>
          <p:cNvPr id="26626" name="Picture 8" descr="07020301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00063" y="857250"/>
            <a:ext cx="3929062" cy="2932113"/>
          </a:xfrm>
        </p:spPr>
      </p:pic>
      <p:pic>
        <p:nvPicPr>
          <p:cNvPr id="26627" name="Picture 9" descr="muscles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00063" y="3938588"/>
            <a:ext cx="3929062" cy="2755900"/>
          </a:xfrm>
        </p:spPr>
      </p:pic>
      <p:sp>
        <p:nvSpPr>
          <p:cNvPr id="26628" name="Rectangle 7"/>
          <p:cNvSpPr>
            <a:spLocks noGrp="1" noChangeArrowheads="1"/>
          </p:cNvSpPr>
          <p:nvPr>
            <p:ph type="body" sz="half" idx="3"/>
          </p:nvPr>
        </p:nvSpPr>
        <p:spPr>
          <a:xfrm>
            <a:off x="4572000" y="981075"/>
            <a:ext cx="4038600" cy="37433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000" smtClean="0">
                <a:latin typeface="Arial" charset="0"/>
              </a:rPr>
              <a:t>В основе деятельности мышц лежат сложные химические превращения внутри клеток, природа которых во многом еще не известна.Мышца имеет волокнистое строение, каждое волокно состоит из множества клеток. Волокна представляют собой удлиненные палочки- мышцы, состоящие из пучка белковых молекул.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9EF9F0-9121-4169-BD70-C666D2FB1261}" type="slidenum">
              <a:rPr lang="ru-RU"/>
              <a:pPr>
                <a:defRPr/>
              </a:pPr>
              <a:t>5</a:t>
            </a:fld>
            <a:endParaRPr lang="ru-RU"/>
          </a:p>
        </p:txBody>
      </p:sp>
      <p:sp>
        <p:nvSpPr>
          <p:cNvPr id="28674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ru-RU" sz="2000" smtClean="0">
                <a:latin typeface="Arial" charset="0"/>
              </a:rPr>
              <a:t>Человек не создал такую машину, которая могла бы беспрерывно работать 70-80 и более лет.Сердце – двигатель огромной работоспособности. Неутомимое, всегда работающее сердце представляет собой весьма совершенный и сложный орган.</a:t>
            </a:r>
          </a:p>
        </p:txBody>
      </p:sp>
      <p:pic>
        <p:nvPicPr>
          <p:cNvPr id="28675" name="Picture 8" descr="1251284723_16_4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859338" y="476250"/>
            <a:ext cx="3341687" cy="3384550"/>
          </a:xfrm>
        </p:spPr>
      </p:pic>
      <p:pic>
        <p:nvPicPr>
          <p:cNvPr id="28676" name="Picture 9" descr="009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716463" y="3789363"/>
            <a:ext cx="3786187" cy="2857500"/>
          </a:xfrm>
        </p:spPr>
      </p:pic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2800" dirty="0" smtClean="0"/>
              <a:t>Основной орган дыхательной системы – это легкие. Они расположены в грудной полости. Каждое легкое покрыто снаружи тонкой оболочкой – плеврой. Внешне легкие кажутся крупными, но их масса всего около 1200 грамм. Отсюда и их название. </a:t>
            </a:r>
            <a:endParaRPr lang="ru-RU" sz="2800" dirty="0"/>
          </a:p>
        </p:txBody>
      </p:sp>
      <p:pic>
        <p:nvPicPr>
          <p:cNvPr id="6" name="Содержимое 5" descr="legkie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4408798" y="1357298"/>
            <a:ext cx="4735202" cy="471490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37D66A-B8BF-49DA-B9DC-7538D6F5AE7E}" type="slidenum">
              <a:rPr lang="ru-RU"/>
              <a:pPr>
                <a:defRPr/>
              </a:pPr>
              <a:t>7</a:t>
            </a:fld>
            <a:endParaRPr lang="ru-RU"/>
          </a:p>
        </p:txBody>
      </p:sp>
      <p:pic>
        <p:nvPicPr>
          <p:cNvPr id="24578" name="Picture 8" descr="207997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50825" y="1071563"/>
            <a:ext cx="4292600" cy="2698750"/>
          </a:xfrm>
        </p:spPr>
      </p:pic>
      <p:pic>
        <p:nvPicPr>
          <p:cNvPr id="24579" name="Picture 9" descr="n_30033_0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187450" y="3789363"/>
            <a:ext cx="2670175" cy="2187575"/>
          </a:xfrm>
        </p:spPr>
      </p:pic>
      <p:sp>
        <p:nvSpPr>
          <p:cNvPr id="24580" name="Rectangle 7"/>
          <p:cNvSpPr>
            <a:spLocks noGrp="1" noChangeArrowheads="1"/>
          </p:cNvSpPr>
          <p:nvPr>
            <p:ph sz="half" idx="3"/>
          </p:nvPr>
        </p:nvSpPr>
        <p:spPr>
          <a:xfrm>
            <a:off x="4859338" y="1125538"/>
            <a:ext cx="4038600" cy="3598862"/>
          </a:xfrm>
        </p:spPr>
        <p:txBody>
          <a:bodyPr/>
          <a:lstStyle/>
          <a:p>
            <a:pPr eaLnBrk="1" hangingPunct="1"/>
            <a:r>
              <a:rPr lang="ru-RU" sz="2000" smtClean="0">
                <a:latin typeface="Arial" charset="0"/>
              </a:rPr>
              <a:t>В организме человека имеется орган, который тоже по существу является инерциальной системой ориентации. Это вестибулярный аппарат. Он расположен во внутреннем ухе и состоит из трех  взаимно перпендикулярных полукружных каналов и полости преддверия.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251520" y="730730"/>
            <a:ext cx="8640960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111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1) Чудеса. Популярная энциклопедия. Том 1. Казахская советская энциклопедия 1990г.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111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(В этой книге вы узнаете о том, что может человек, о резервах человеческого организма, о вундеркиндах, о загадках, которые преподносит нам человек).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111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2)   Биология. Занимательные факты. Санкт-Петербург. Паритет. 1999г.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111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(В этой книге подобраны факты из научных и популярных источников, не слишком известных нам.)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111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3) 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Енохович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А.С. справочник по физике. Москва. Просвещение, 1990г.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111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(В этом справочнике приведены данные о перегрузках, которые может испытывать человек, о силе мышц рук человека, о слуховом аппарате человека, а так же некоторые электрические и оптические параметры человека).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111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4) Ильченко В.Р. перекрёстки физики, химии и биологии. Москва. Просвещение, 1986г.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111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(В этой книге найдёте не только знания о природе, но и объяснения удивительных явлений с точки зрения биологии, физики и химии).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437</Words>
  <Application>Microsoft Office PowerPoint</Application>
  <PresentationFormat>Экран (4:3)</PresentationFormat>
  <Paragraphs>28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Механика и человек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http://s50.radikal.ru/i130/0908/77/f2f4047ee3a3.jpg</dc:title>
  <dc:creator>ирина</dc:creator>
  <cp:lastModifiedBy>ирина</cp:lastModifiedBy>
  <cp:revision>10</cp:revision>
  <dcterms:created xsi:type="dcterms:W3CDTF">2010-12-16T18:43:14Z</dcterms:created>
  <dcterms:modified xsi:type="dcterms:W3CDTF">2017-02-20T12:30:10Z</dcterms:modified>
</cp:coreProperties>
</file>