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6" r:id="rId5"/>
    <p:sldId id="261" r:id="rId6"/>
    <p:sldId id="265" r:id="rId7"/>
    <p:sldId id="258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D70F-E842-4D53-A233-5AC78708AC88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2A92-4214-48C1-9510-4FC047175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Иван цар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07556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9215"/>
            <a:ext cx="3214678" cy="46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HP\Desktop\Богатыри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-1"/>
            <a:ext cx="4857752" cy="3145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Отношение к картине.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Понравилась ли картина? Чем ? или Почему?</a:t>
            </a:r>
          </a:p>
          <a:p>
            <a:r>
              <a:rPr lang="ru-RU" sz="3200" dirty="0" smtClean="0"/>
              <a:t>2. Краски.</a:t>
            </a:r>
          </a:p>
          <a:p>
            <a:r>
              <a:rPr lang="ru-RU" sz="3200" dirty="0" smtClean="0"/>
              <a:t>3. Впечатление от увиденного.</a:t>
            </a:r>
          </a:p>
          <a:p>
            <a:r>
              <a:rPr lang="ru-RU" sz="3200" dirty="0" smtClean="0"/>
              <a:t>4. Каким царя изобразил В.Васнецов, а каким М.Ю. Лермонтов? Что общего?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094"/>
            <a:ext cx="3754349" cy="6839906"/>
          </a:xfrm>
          <a:prstGeom prst="rect">
            <a:avLst/>
          </a:prstGeom>
          <a:noFill/>
        </p:spPr>
      </p:pic>
      <p:pic>
        <p:nvPicPr>
          <p:cNvPr id="3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754349" cy="683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dirty="0" smtClean="0"/>
              <a:t>иктор </a:t>
            </a:r>
            <a:r>
              <a:rPr lang="ru-RU" dirty="0" smtClean="0"/>
              <a:t>Михайлович Васнецов</a:t>
            </a:r>
            <a:br>
              <a:rPr lang="ru-RU" dirty="0" smtClean="0"/>
            </a:br>
            <a:r>
              <a:rPr lang="ru-RU" dirty="0" smtClean="0"/>
              <a:t>«Царь Иван Васильевич Грозный» 1897 год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158162" cy="414340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	  </a:t>
            </a:r>
            <a:r>
              <a:rPr lang="ru-RU" dirty="0" smtClean="0"/>
              <a:t>Картина </a:t>
            </a:r>
            <a:r>
              <a:rPr lang="ru-RU" dirty="0" smtClean="0"/>
              <a:t>Виктора Васнецова </a:t>
            </a:r>
            <a:r>
              <a:rPr lang="ru-RU" b="1" dirty="0" smtClean="0">
                <a:solidFill>
                  <a:srgbClr val="FF0000"/>
                </a:solidFill>
              </a:rPr>
              <a:t>«Царь </a:t>
            </a:r>
            <a:r>
              <a:rPr lang="ru-RU" b="1" dirty="0" smtClean="0">
                <a:solidFill>
                  <a:srgbClr val="FF0000"/>
                </a:solidFill>
              </a:rPr>
              <a:t>Иван </a:t>
            </a:r>
            <a:r>
              <a:rPr lang="ru-RU" b="1" dirty="0" smtClean="0">
                <a:solidFill>
                  <a:srgbClr val="FF0000"/>
                </a:solidFill>
              </a:rPr>
              <a:t>Васильевич Грозный»</a:t>
            </a:r>
            <a:r>
              <a:rPr lang="ru-RU" dirty="0" smtClean="0"/>
              <a:t> — это единственный исторический портрет, написанный художником.</a:t>
            </a:r>
          </a:p>
          <a:p>
            <a:pPr algn="just">
              <a:buNone/>
            </a:pPr>
            <a:r>
              <a:rPr lang="ru-RU" dirty="0" smtClean="0"/>
              <a:t>		Идея создания изображения первого царя всея Руси пришла к Васнецову после его переезда из Петербурга в Москву в 1878 году. Он восторгался памятниками старинного русского зодчества, в частности храмом Василия Блаженного, созданным при Иване Грозном. Гуляя по Москве, художник всюду видел образ правителя. Эти впечатления и легли в основу композиции картины, а древнерусская архитектура стала фоном его полотна.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Сочинение- описание внешности человека  по картине В.М. Васнецова «Царь Иван Васильевич Грозный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43695"/>
            <a:ext cx="2642519" cy="48143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30959" y="3244334"/>
            <a:ext cx="128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Лицо</a:t>
            </a:r>
            <a:r>
              <a:rPr lang="ru-RU" dirty="0" smtClean="0"/>
              <a:t> царя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План сочинения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Знакомство с картиной. История создания картины.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Описание Ивана Грозного:</a:t>
            </a:r>
          </a:p>
          <a:p>
            <a:pPr marL="514350" indent="-514350">
              <a:buNone/>
            </a:pPr>
            <a:r>
              <a:rPr lang="ru-RU" dirty="0" smtClean="0"/>
              <a:t>а)  одежда;</a:t>
            </a:r>
          </a:p>
          <a:p>
            <a:pPr marL="514350" indent="-514350">
              <a:buNone/>
            </a:pPr>
            <a:r>
              <a:rPr lang="ru-RU" dirty="0" smtClean="0"/>
              <a:t>б) место действия;</a:t>
            </a:r>
          </a:p>
          <a:p>
            <a:pPr marL="514350" indent="-514350">
              <a:buNone/>
            </a:pPr>
            <a:r>
              <a:rPr lang="ru-RU" dirty="0" smtClean="0"/>
              <a:t>в) лицо;</a:t>
            </a:r>
          </a:p>
          <a:p>
            <a:pPr marL="514350" indent="-514350">
              <a:buNone/>
            </a:pPr>
            <a:r>
              <a:rPr lang="ru-RU" dirty="0" smtClean="0"/>
              <a:t>г) поза.</a:t>
            </a:r>
          </a:p>
          <a:p>
            <a:pPr marL="514350" indent="-514350">
              <a:buNone/>
            </a:pPr>
            <a:r>
              <a:rPr lang="ru-RU" dirty="0" smtClean="0"/>
              <a:t>3. Моё отношение к картине (Моё впечатление от картины).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\Desktop\249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448"/>
            <a:ext cx="4643470" cy="672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\Desktop\2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283968" cy="62086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116632"/>
            <a:ext cx="439248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Лицо</a:t>
            </a:r>
            <a:r>
              <a:rPr lang="ru-RU" sz="2000" dirty="0" smtClean="0"/>
              <a:t> царя хмурое, сосредоточенное; волевое, сосредоточенное, хмурое, злое</a:t>
            </a:r>
            <a:r>
              <a:rPr lang="ru-RU" sz="2000" b="1" dirty="0" smtClean="0"/>
              <a:t>; </a:t>
            </a:r>
            <a:r>
              <a:rPr lang="ru-RU" sz="2000" dirty="0" smtClean="0"/>
              <a:t>обращено к зрителю 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Взгляд</a:t>
            </a:r>
            <a:r>
              <a:rPr lang="ru-RU" sz="2000" dirty="0" smtClean="0">
                <a:solidFill>
                  <a:srgbClr val="FF0000"/>
                </a:solidFill>
              </a:rPr>
              <a:t> – </a:t>
            </a:r>
            <a:r>
              <a:rPr lang="ru-RU" sz="2000" dirty="0" smtClean="0"/>
              <a:t>надменный, смотрит сверху вниз на своих бояр; изучающий, задумчивый, пронизывающий.</a:t>
            </a:r>
          </a:p>
          <a:p>
            <a:r>
              <a:rPr lang="ru-RU" sz="2000" b="1" u="sng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Глаза</a:t>
            </a:r>
            <a:r>
              <a:rPr lang="ru-RU" sz="2000" dirty="0" smtClean="0">
                <a:solidFill>
                  <a:srgbClr val="FF0000"/>
                </a:solidFill>
              </a:rPr>
              <a:t> – </a:t>
            </a:r>
            <a:r>
              <a:rPr lang="ru-RU" sz="2000" dirty="0" smtClean="0"/>
              <a:t>черные, кажется, они высматривают очередную невинную жертву; холодные, мрачные.</a:t>
            </a:r>
          </a:p>
          <a:p>
            <a:r>
              <a:rPr lang="ru-RU" sz="2000" b="1" u="sng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Губы </a:t>
            </a: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dirty="0" smtClean="0"/>
              <a:t>тонкие.</a:t>
            </a:r>
            <a:r>
              <a:rPr lang="ru-RU" sz="2000" b="1" u="sng" dirty="0" smtClean="0"/>
              <a:t> 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Брови</a:t>
            </a:r>
            <a:r>
              <a:rPr lang="ru-RU" sz="2000" dirty="0" smtClean="0">
                <a:solidFill>
                  <a:srgbClr val="FF0000"/>
                </a:solidFill>
              </a:rPr>
              <a:t> – </a:t>
            </a:r>
            <a:r>
              <a:rPr lang="ru-RU" sz="2000" dirty="0" smtClean="0"/>
              <a:t>нахмурены; сдвинуты к переносице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 Нос</a:t>
            </a:r>
            <a:r>
              <a:rPr lang="ru-RU" sz="2000" dirty="0" smtClean="0"/>
              <a:t> – прямой, с небольшой горбинкой, как у ястреба.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Борода</a:t>
            </a:r>
            <a:r>
              <a:rPr lang="ru-RU" sz="2000" dirty="0" smtClean="0"/>
              <a:t> – небольшая, с проседью. </a:t>
            </a:r>
            <a:r>
              <a:rPr lang="ru-RU" sz="2000" b="1" u="sng" dirty="0" smtClean="0">
                <a:solidFill>
                  <a:srgbClr val="FF0000"/>
                </a:solidFill>
              </a:rPr>
              <a:t>Фигура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- величественная, гордая. </a:t>
            </a:r>
          </a:p>
          <a:p>
            <a:endParaRPr lang="ru-RU" sz="2000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\Desktop\korkunc-ivan-540x3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1226" cy="3717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188640"/>
            <a:ext cx="363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Древнерусский наряд: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Сапоги </a:t>
            </a:r>
            <a:r>
              <a:rPr lang="ru-RU" dirty="0" smtClean="0"/>
              <a:t>– сафьяновые, шитые золотом.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Рукавицы</a:t>
            </a:r>
            <a:r>
              <a:rPr lang="ru-RU" dirty="0" smtClean="0"/>
              <a:t> – черные, расшитые узорами.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Шапка</a:t>
            </a:r>
            <a:r>
              <a:rPr lang="ru-RU" dirty="0" smtClean="0"/>
              <a:t> – черная, по краю шапки золоченый обод с изображением святых.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Халат</a:t>
            </a:r>
            <a:r>
              <a:rPr lang="ru-RU" dirty="0" smtClean="0"/>
              <a:t> – желтый, парчовый. Парча – материя, на которой золотом или серебром вытканы узоры (или </a:t>
            </a:r>
            <a:r>
              <a:rPr lang="ru-RU" dirty="0" smtClean="0">
                <a:solidFill>
                  <a:srgbClr val="FF0000"/>
                </a:solidFill>
              </a:rPr>
              <a:t>дорогая парчовая шуба </a:t>
            </a:r>
            <a:r>
              <a:rPr lang="ru-RU" dirty="0" smtClean="0"/>
              <a:t>с белым собольим воротником).</a:t>
            </a:r>
          </a:p>
          <a:p>
            <a:endParaRPr lang="ru-RU" dirty="0"/>
          </a:p>
        </p:txBody>
      </p:sp>
      <p:pic>
        <p:nvPicPr>
          <p:cNvPr id="9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3" cstate="print"/>
          <a:srcRect t="75715" r="1237"/>
          <a:stretch>
            <a:fillRect/>
          </a:stretch>
        </p:blipFill>
        <p:spPr bwMode="auto">
          <a:xfrm>
            <a:off x="3418482" y="4293096"/>
            <a:ext cx="572551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2" cstate="print"/>
          <a:srcRect t="46709" r="1237"/>
          <a:stretch>
            <a:fillRect/>
          </a:stretch>
        </p:blipFill>
        <p:spPr bwMode="auto">
          <a:xfrm>
            <a:off x="4355976" y="2151172"/>
            <a:ext cx="4788024" cy="4706827"/>
          </a:xfrm>
          <a:prstGeom prst="rect">
            <a:avLst/>
          </a:prstGeom>
          <a:noFill/>
        </p:spPr>
      </p:pic>
      <p:pic>
        <p:nvPicPr>
          <p:cNvPr id="3" name="Picture 2" descr="C:\Users\по\Desktop\f18ec-329px0vasnetsov0ioann04[1].jpg"/>
          <p:cNvPicPr>
            <a:picLocks noChangeAspect="1" noChangeArrowheads="1"/>
          </p:cNvPicPr>
          <p:nvPr/>
        </p:nvPicPr>
        <p:blipFill>
          <a:blip r:embed="rId2" cstate="print"/>
          <a:srcRect b="44095"/>
          <a:stretch>
            <a:fillRect/>
          </a:stretch>
        </p:blipFill>
        <p:spPr bwMode="auto">
          <a:xfrm>
            <a:off x="-1" y="0"/>
            <a:ext cx="4356437" cy="4437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71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Пальцы правой руки перебирают четки. В левой руке посох. Сразу вспоминаешь слова Лермонтова из «Песни про купца Калашникова…»: </a:t>
            </a:r>
          </a:p>
          <a:p>
            <a:r>
              <a:rPr lang="ru-RU" dirty="0" smtClean="0"/>
              <a:t>Таким посохом …дубовый пол на полчетверти Он железным пробил </a:t>
            </a:r>
            <a:r>
              <a:rPr lang="ru-RU" dirty="0" err="1" smtClean="0"/>
              <a:t>оконечником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0" y="4653136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Лестница, палаты царские с расписными стенами, оконце, ковер с изображением  двуглавого орла.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298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  Виктор Михайлович Васнецов «Царь Иван Васильевич Грозный» 1897 год </vt:lpstr>
      <vt:lpstr>Сочинение- описание внешности человека  по картине В.М. Васнецова «Царь Иван Васильевич Грозный».</vt:lpstr>
      <vt:lpstr>План сочинения</vt:lpstr>
      <vt:lpstr>Слайд 6</vt:lpstr>
      <vt:lpstr>Слайд 7</vt:lpstr>
      <vt:lpstr>Слайд 8</vt:lpstr>
      <vt:lpstr>Слайд 9</vt:lpstr>
      <vt:lpstr>Отношение к картине.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 по картине В.Васнецова «Иван Грозный».</dc:title>
  <dc:creator>митронькина</dc:creator>
  <cp:lastModifiedBy>HP</cp:lastModifiedBy>
  <cp:revision>23</cp:revision>
  <dcterms:created xsi:type="dcterms:W3CDTF">2011-11-16T08:38:05Z</dcterms:created>
  <dcterms:modified xsi:type="dcterms:W3CDTF">2023-10-18T17:31:31Z</dcterms:modified>
</cp:coreProperties>
</file>