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8" r:id="rId5"/>
    <p:sldId id="257" r:id="rId6"/>
    <p:sldId id="260" r:id="rId7"/>
    <p:sldId id="264" r:id="rId8"/>
    <p:sldId id="266" r:id="rId9"/>
    <p:sldId id="277" r:id="rId10"/>
    <p:sldId id="267" r:id="rId11"/>
    <p:sldId id="262" r:id="rId12"/>
    <p:sldId id="270" r:id="rId13"/>
    <p:sldId id="271" r:id="rId14"/>
    <p:sldId id="273" r:id="rId15"/>
    <p:sldId id="274" r:id="rId16"/>
    <p:sldId id="28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779A-005A-41F5-8948-E101FDDCF5D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450EA-C3F1-4A19-A1C0-CB6E5035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B%D0%B8%D0%BD%D0%BA%D0%B0,_%D0%9C%D0%B8%D1%85%D0%B0%D0%B8%D0%BB_%D0%98%D0%B2%D0%B0%D0%BD%D0%BE%D0%B2%D0%B8%D1%87" TargetMode="External"/><Relationship Id="rId2" Type="http://schemas.openxmlformats.org/officeDocument/2006/relationships/hyperlink" Target="http://ru.wikipedia.org/wiki/%D0%9A%D0%BE%D0%BC%D0%BF%D0%BE%D0%B7%D0%B8%D1%82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ru.wikipedia.org/wiki/%D0%9C%D0%BE%D0%B3%D1%83%D1%87%D0%B0%D1%8F_%D0%BA%D1%83%D1%87%D0%BA%D0%B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0;&#1090;&#1088;&#1086;&#1085;&#1100;&#1082;&#1080;&#1085;&#1099;\Desktop\&#1055;&#1086;&#1101;&#1079;&#1080;&#1103;%20&#1052;.&#1070;.&#1051;&#1077;&#1088;&#1084;&#1086;&#1085;&#1090;&#1086;&#1074;&#1072;%20&#1042;%20&#1084;&#1091;&#1079;&#1099;&#1082;&#1077;\Andrey-Luk_yanec-5-Otvorite-mne-temnicu-dlya-golosa-i-fortepiano-na-stihi-M-Lermontova(muzofon.com).mp3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0;&#1090;&#1088;&#1086;&#1085;&#1100;&#1082;&#1080;&#1085;&#1099;\Desktop\&#1055;&#1086;&#1101;&#1079;&#1080;&#1103;%20&#1052;.&#1070;.&#1051;&#1077;&#1088;&#1084;&#1086;&#1085;&#1090;&#1086;&#1074;&#1072;%20&#1042;%20&#1084;&#1091;&#1079;&#1099;&#1082;&#1077;\Aram-Hachaturyan-Val_s-k-drame-MYu-Lermontova-quotMaskaradquot(muzofon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1;&#1077;&#1088;&#1084;&#1086;&#1085;&#1090;&#1086;&#1074;\&#1085;&#1072;%20&#1076;&#1086;&#1088;&#1086;&#1075;&#1091;%20&#1074;&#1099;&#1093;&#1086;&#1078;&#1091;%20&#1103;.mp3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Поэзия М.Ю. Лермонтова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музыке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574603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составлена </a:t>
            </a:r>
            <a:r>
              <a:rPr lang="ru-RU" dirty="0"/>
              <a:t>у</a:t>
            </a:r>
            <a:r>
              <a:rPr lang="ru-RU" dirty="0" smtClean="0"/>
              <a:t>чителем русского языка и литературы МОУ СОШ №2 г. Белинского Пензенской области им. Р.М. Сазонова </a:t>
            </a:r>
            <a:r>
              <a:rPr lang="ru-RU" dirty="0" err="1" smtClean="0"/>
              <a:t>Митронькиной</a:t>
            </a:r>
            <a:r>
              <a:rPr lang="ru-RU" dirty="0" smtClean="0"/>
              <a:t>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256"/>
            <a:ext cx="7615262" cy="235745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Играют волны – ветер свищет,</a:t>
            </a:r>
          </a:p>
          <a:p>
            <a:pPr algn="ctr">
              <a:buNone/>
            </a:pPr>
            <a:r>
              <a:rPr lang="ru-RU" dirty="0" smtClean="0"/>
              <a:t>И мачта гнется и скрипит…</a:t>
            </a:r>
          </a:p>
          <a:p>
            <a:pPr algn="ctr">
              <a:buNone/>
            </a:pPr>
            <a:r>
              <a:rPr lang="ru-RU" dirty="0" smtClean="0"/>
              <a:t>Увы! – он </a:t>
            </a:r>
            <a:r>
              <a:rPr lang="ru-RU" dirty="0" err="1" smtClean="0"/>
              <a:t>счастия</a:t>
            </a:r>
            <a:r>
              <a:rPr lang="ru-RU" dirty="0" smtClean="0"/>
              <a:t> не ищет</a:t>
            </a:r>
          </a:p>
          <a:p>
            <a:pPr algn="ctr">
              <a:buNone/>
            </a:pPr>
            <a:r>
              <a:rPr lang="ru-RU" dirty="0" smtClean="0"/>
              <a:t>И не от </a:t>
            </a:r>
            <a:r>
              <a:rPr lang="ru-RU" dirty="0" err="1" smtClean="0"/>
              <a:t>счастия</a:t>
            </a:r>
            <a:r>
              <a:rPr lang="ru-RU" dirty="0" smtClean="0"/>
              <a:t> бежит!</a:t>
            </a:r>
            <a:endParaRPr lang="ru-RU" dirty="0"/>
          </a:p>
        </p:txBody>
      </p:sp>
      <p:pic>
        <p:nvPicPr>
          <p:cNvPr id="21506" name="Picture 2" descr="http://go1.imgsmail.ru/imgpreview?key=3aba889d7cb21473&amp;mb=imgdb_preview_1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643602" cy="4226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12700"/>
            <a:ext cx="9618663" cy="721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Александр Сергеевич Даргомыжский </a:t>
            </a:r>
            <a:br>
              <a:rPr lang="ru-RU" sz="32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(1813 – 1869)</a:t>
            </a:r>
            <a:br>
              <a:rPr lang="ru-RU" sz="32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Романс «И скучно, и грустно»</a:t>
            </a:r>
            <a:endParaRPr lang="ru-RU" sz="3200" b="1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14422"/>
            <a:ext cx="4357718" cy="53578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Русский </a:t>
            </a:r>
            <a:r>
              <a:rPr lang="ru-RU" dirty="0" smtClean="0">
                <a:hlinkClick r:id="rId2" tooltip="Композитор"/>
              </a:rPr>
              <a:t>композитор</a:t>
            </a:r>
            <a:r>
              <a:rPr lang="ru-RU" dirty="0" smtClean="0"/>
              <a:t>, чьё творчество оказало существенное влияние на развитие русского музыкального искусства XIX века. Один из наиболее заметных композиторов периода между творчеством </a:t>
            </a:r>
            <a:r>
              <a:rPr lang="ru-RU" dirty="0" smtClean="0">
                <a:hlinkClick r:id="rId3" tooltip="Глинка, Михаил Иванович"/>
              </a:rPr>
              <a:t>Михаила Глинки</a:t>
            </a:r>
            <a:r>
              <a:rPr lang="ru-RU" dirty="0" smtClean="0"/>
              <a:t> и «</a:t>
            </a:r>
            <a:r>
              <a:rPr lang="ru-RU" dirty="0" smtClean="0">
                <a:hlinkClick r:id="rId4" tooltip="Могучая кучка"/>
              </a:rPr>
              <a:t>Могучей кучки</a:t>
            </a:r>
            <a:r>
              <a:rPr lang="ru-RU" dirty="0" smtClean="0"/>
              <a:t>». </a:t>
            </a:r>
          </a:p>
          <a:p>
            <a:pPr marL="0" indent="0">
              <a:buNone/>
            </a:pPr>
            <a:r>
              <a:rPr lang="ru-RU" dirty="0" smtClean="0"/>
              <a:t> Даргомыжский считается основоположником реалистического направления в русской музыке, последователями которого явились многие композиторы последующих поколений.</a:t>
            </a:r>
            <a:endParaRPr lang="ru-RU" dirty="0"/>
          </a:p>
        </p:txBody>
      </p:sp>
      <p:pic>
        <p:nvPicPr>
          <p:cNvPr id="23554" name="Picture 2" descr="http://rufact.org/media/attachments/wakawaka_wikipage/782/%D0%90%D0%BB%D0%B5%D0%BA%D1%81%D0%B0%D0%BD%D0%B4%D1%80%20%D0%A1%D0%B5%D1%80%D0%B3%D0%B5%D0%B5%D0%B2%D0%B8%D1%87%20%D0%94%D0%B0%D1%80%D0%B3%D0%BE%D0%BC%D1%8B%D0%B6%D1%81%D0%BA%D0%B8%D0%B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45529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Щербатова Мария Алексеевна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(1820-1879)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143536" cy="45545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i="1" dirty="0" smtClean="0"/>
              <a:t>Стихотворение «Отчего» посвящено княгине; в первом браке за князем М.А.Щербатовым, во втором - за И.С. </a:t>
            </a:r>
            <a:r>
              <a:rPr lang="ru-RU" b="1" i="1" dirty="0" err="1" smtClean="0"/>
              <a:t>Лутковским</a:t>
            </a:r>
            <a:r>
              <a:rPr lang="ru-RU" b="1" i="1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i="1" dirty="0" smtClean="0"/>
              <a:t>     Лермонтов был увлечён её в 1839-40.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i="1" dirty="0" smtClean="0"/>
              <a:t>     Молодая вдова, красивая, образованная.  Щербатова вела в Петербурге светский образ жизни, но предпочитала балам салон Карамзиных, где, видимо, познакомилась с Лермонтовым.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     Щербатова высоко ценила поэзию Лермонтова.</a:t>
            </a:r>
            <a:endParaRPr lang="ru-RU" dirty="0"/>
          </a:p>
        </p:txBody>
      </p:sp>
      <p:pic>
        <p:nvPicPr>
          <p:cNvPr id="4" name="Picture 4" descr="сканирование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66752"/>
            <a:ext cx="3548072" cy="51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А. Г. Рубинштейн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(1829-1894)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14488"/>
            <a:ext cx="4114800" cy="44116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А. Рубинштейн — одна из центральных фигур русской музыкальной жизни второй половины XIX в. В его лице сочетались гениальный пианист, крупнейший организатор музыкальной жизни и композитор, работавший в разных жанрах и создавший ряд прекрасных произведений, сохраняющих значение и ценность до наших дней.</a:t>
            </a:r>
            <a:endParaRPr lang="ru-RU" i="1" dirty="0"/>
          </a:p>
        </p:txBody>
      </p:sp>
      <p:pic>
        <p:nvPicPr>
          <p:cNvPr id="29698" name="Picture 2" descr="В. Перов. Портрет Антона Рубинштейна (187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095750" cy="5000625"/>
          </a:xfrm>
          <a:prstGeom prst="rect">
            <a:avLst/>
          </a:prstGeom>
          <a:noFill/>
        </p:spPr>
      </p:pic>
      <p:pic>
        <p:nvPicPr>
          <p:cNvPr id="5" name="Andrey-Luk_yanec-5-Otvorite-mne-temnicu-dlya-golosa-i-fortepiano-na-stihi-M-Lermontov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3900486" cy="7254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Владимир Фёдорович Одоевский</a:t>
            </a:r>
            <a:br>
              <a:rPr lang="ru-RU" sz="2800" dirty="0" smtClean="0"/>
            </a:br>
            <a:r>
              <a:rPr lang="ru-RU" sz="2800" dirty="0" smtClean="0"/>
              <a:t>(1804-1869)</a:t>
            </a:r>
            <a:endParaRPr lang="ru-RU" sz="2800" dirty="0"/>
          </a:p>
        </p:txBody>
      </p:sp>
      <p:pic>
        <p:nvPicPr>
          <p:cNvPr id="32770" name="Picture 2" descr="http://mtdata.ru/u25/photoD319/20538459080-0/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602" y="1500174"/>
            <a:ext cx="3722076" cy="5167307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57158" y="0"/>
            <a:ext cx="4857784" cy="3956044"/>
            <a:chOff x="1935" y="663"/>
            <a:chExt cx="3699" cy="303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5" y="945"/>
              <a:ext cx="2255" cy="2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79" y="663"/>
              <a:ext cx="2255" cy="2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katerina-art.ru/sites/default/files/vyhozhu-odin-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9000"/>
            <a:ext cx="4675942" cy="3214710"/>
          </a:xfrm>
          <a:prstGeom prst="rect">
            <a:avLst/>
          </a:prstGeom>
          <a:noFill/>
        </p:spPr>
      </p:pic>
      <p:pic>
        <p:nvPicPr>
          <p:cNvPr id="33796" name="Picture 4" descr="http://go4.imgsmail.ru/imgpreview?key=7432bc7a869f139c&amp;mb=imgdb_preview_1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2000264" cy="2335445"/>
          </a:xfrm>
          <a:prstGeom prst="rect">
            <a:avLst/>
          </a:prstGeom>
          <a:noFill/>
        </p:spPr>
      </p:pic>
      <p:pic>
        <p:nvPicPr>
          <p:cNvPr id="33798" name="Picture 6" descr="http://www.pravda-tv.ru/wp-content/uploads/2012/03/133268628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3952875" cy="2952751"/>
          </a:xfrm>
          <a:prstGeom prst="rect">
            <a:avLst/>
          </a:prstGeom>
          <a:noFill/>
        </p:spPr>
      </p:pic>
      <p:pic>
        <p:nvPicPr>
          <p:cNvPr id="33800" name="Picture 8" descr="http://img0.liveinternet.ru/images/attach/c/6/92/709/92709088_large_mis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6"/>
            <a:ext cx="4519617" cy="312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85794"/>
            <a:ext cx="4071934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>…Чтоб всю ночь, весь день мой слух лелея,</a:t>
            </a:r>
            <a:br>
              <a:rPr lang="ru-RU" sz="2000" b="1" i="1" dirty="0" smtClean="0"/>
            </a:br>
            <a:r>
              <a:rPr lang="ru-RU" sz="2000" b="1" i="1" dirty="0" smtClean="0"/>
              <a:t>Про любовь мне сладкий голос пел,</a:t>
            </a:r>
            <a:br>
              <a:rPr lang="ru-RU" sz="2000" b="1" i="1" dirty="0" smtClean="0"/>
            </a:br>
            <a:r>
              <a:rPr lang="ru-RU" sz="2000" b="1" i="1" dirty="0" smtClean="0"/>
              <a:t>Надо мной, чтоб вечно зеленея,</a:t>
            </a:r>
            <a:br>
              <a:rPr lang="ru-RU" sz="2000" b="1" i="1" dirty="0" smtClean="0"/>
            </a:br>
            <a:r>
              <a:rPr lang="ru-RU" sz="2000" b="1" i="1" dirty="0" smtClean="0"/>
              <a:t>Старый дуб склонялся и шумел.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5842" name="Picture 2" descr="C:\Users\Митронькины\Desktop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5265"/>
          <a:stretch>
            <a:fillRect/>
          </a:stretch>
        </p:blipFill>
        <p:spPr bwMode="auto">
          <a:xfrm rot="16200000">
            <a:off x="-820934" y="820933"/>
            <a:ext cx="6642499" cy="500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3143272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Арам Ильич Хачатурян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36" y="142852"/>
            <a:ext cx="5572164" cy="1428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Вальс к драме «Маскарад» М.Ю.Лермонтова</a:t>
            </a:r>
            <a:endParaRPr lang="ru-RU" dirty="0"/>
          </a:p>
        </p:txBody>
      </p:sp>
      <p:pic>
        <p:nvPicPr>
          <p:cNvPr id="1026" name="Picture 2" descr="http://go3.imgsmail.ru/imgpreview?key=65d2d462d15964cf&amp;mb=imgdb_preview_17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24" cy="4692349"/>
          </a:xfrm>
          <a:prstGeom prst="rect">
            <a:avLst/>
          </a:prstGeom>
          <a:noFill/>
        </p:spPr>
      </p:pic>
      <p:pic>
        <p:nvPicPr>
          <p:cNvPr id="1032" name="Picture 8" descr="http://im0-tub-ru.yandex.net/i?id=eff421df899c531e7d723038bc9f1eb2-111-144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143380"/>
            <a:ext cx="4823670" cy="2714620"/>
          </a:xfrm>
          <a:prstGeom prst="rect">
            <a:avLst/>
          </a:prstGeom>
          <a:noFill/>
        </p:spPr>
      </p:pic>
      <p:pic>
        <p:nvPicPr>
          <p:cNvPr id="1034" name="Picture 10" descr="http://im0-tub-ru.yandex.net/i?id=8210e1b3efbe1896622c8f27a0f8012f-111-144&amp;n=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214422"/>
            <a:ext cx="4643470" cy="2834043"/>
          </a:xfrm>
          <a:prstGeom prst="rect">
            <a:avLst/>
          </a:prstGeom>
          <a:noFill/>
        </p:spPr>
      </p:pic>
      <p:pic>
        <p:nvPicPr>
          <p:cNvPr id="10" name="Aram-Hachaturyan-Val_s-k-drame-MYu-Lermontova-quotMaskarad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6375" y="0"/>
            <a:ext cx="61912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Картины М.Ю.Лермонтова</a:t>
            </a:r>
            <a:endParaRPr lang="ru-RU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4282" y="3786190"/>
            <a:ext cx="3429024" cy="2857520"/>
            <a:chOff x="295" y="2478"/>
            <a:chExt cx="1665" cy="1365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" y="2478"/>
              <a:ext cx="1665" cy="1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" y="2478"/>
              <a:ext cx="1665" cy="1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72066" y="3714752"/>
            <a:ext cx="3343277" cy="2857520"/>
            <a:chOff x="2721" y="2721"/>
            <a:chExt cx="1926" cy="1359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1" y="2721"/>
              <a:ext cx="1926" cy="13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721" y="2721"/>
              <a:ext cx="1926" cy="13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4282" y="785794"/>
            <a:ext cx="3429024" cy="2714644"/>
            <a:chOff x="340" y="935"/>
            <a:chExt cx="1801" cy="138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" y="935"/>
              <a:ext cx="1801" cy="13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40" y="935"/>
              <a:ext cx="1801" cy="13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43504" y="857232"/>
            <a:ext cx="3219452" cy="2571768"/>
            <a:chOff x="2744" y="981"/>
            <a:chExt cx="1893" cy="1528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4" y="981"/>
              <a:ext cx="1893" cy="15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744" y="981"/>
              <a:ext cx="1893" cy="15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а дорогу выхожу 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Содержимое 3" descr="449px-Mikhail_lermontov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71670" y="0"/>
            <a:ext cx="5500688" cy="6586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numSld="2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3571868" cy="107156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Мать поэта – Мария Михайловна Лермонтова, урожденная Арсеньева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571868" cy="4429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заметках 1830 года поэт писал: «Когда я был трёх лет, то была песня, от которой я плакал: её не могу теперь вспомнить, но уверен, что, если б услыхал её, она произвела  бы прежнее действие. Её певала мне покойная мать». ( «Казачья колыбельная песня»)</a:t>
            </a:r>
            <a:endParaRPr lang="ru-RU" sz="2400" dirty="0"/>
          </a:p>
        </p:txBody>
      </p:sp>
      <p:pic>
        <p:nvPicPr>
          <p:cNvPr id="4" name="Picture 9" descr="мать лермонт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8862" y="0"/>
            <a:ext cx="5545138" cy="645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А.Е.Варламов </a:t>
            </a:r>
            <a:br>
              <a:rPr lang="ru-RU" dirty="0" smtClean="0"/>
            </a:br>
            <a:r>
              <a:rPr lang="ru-RU" dirty="0" smtClean="0"/>
              <a:t>Романс «Парус».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071942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В историю русской музыки Варламов вошёл как мастер романса. Он приблизил этот жанр к его народным истокам, к песенной культуре широкой демократической среды.  Он  создал </a:t>
            </a:r>
            <a:r>
              <a:rPr lang="ru-RU" dirty="0" err="1" smtClean="0"/>
              <a:t>ок</a:t>
            </a:r>
            <a:r>
              <a:rPr lang="ru-RU" dirty="0" smtClean="0"/>
              <a:t>. 200 романсов и песен, в основном на стихи русских поэтов : М. Ю. Лермонтова, А. Н. Плещеева,</a:t>
            </a:r>
          </a:p>
          <a:p>
            <a:r>
              <a:rPr lang="ru-RU" dirty="0" smtClean="0"/>
              <a:t> А. А. Фета и др. </a:t>
            </a:r>
            <a:endParaRPr lang="ru-RU" dirty="0"/>
          </a:p>
        </p:txBody>
      </p:sp>
      <p:pic>
        <p:nvPicPr>
          <p:cNvPr id="22530" name="Picture 2" descr="http://dic.academic.ru/pictures/enc_music/varlamov_a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6479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42852"/>
            <a:ext cx="5114932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Стихотворение было включено в текст письма к М.А. Лопухиной от 2 сентября 1832 года (из Петербурга в Москву).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«…если будет война, клянусь вам богом, буду всегда впереди», -писал Лермонтов.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o1.imgsmail.ru/imgpreview?key=6be5e6592f159fd6&amp;mb=imgdb_preview_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197877" cy="4071966"/>
          </a:xfrm>
          <a:prstGeom prst="rect">
            <a:avLst/>
          </a:prstGeom>
          <a:noFill/>
        </p:spPr>
      </p:pic>
      <p:pic>
        <p:nvPicPr>
          <p:cNvPr id="4" name="Picture 6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367188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Рисунок М.Ю.Лермонтова из альбома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М.Ю. Лермонтова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 descr="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693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315</Words>
  <Application>Microsoft Office PowerPoint</Application>
  <PresentationFormat>Экран (4:3)</PresentationFormat>
  <Paragraphs>29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Поэзия М.Ю. Лермонтова  в музыке</vt:lpstr>
      <vt:lpstr>Арам Ильич Хачатурян</vt:lpstr>
      <vt:lpstr>Презентация PowerPoint</vt:lpstr>
      <vt:lpstr>Картины М.Ю.Лермонтова</vt:lpstr>
      <vt:lpstr>Презентация PowerPoint</vt:lpstr>
      <vt:lpstr>Мать поэта – Мария Михайловна Лермонтова, урожденная Арсеньева</vt:lpstr>
      <vt:lpstr>А.Е.Варламов  Романс «Парус».</vt:lpstr>
      <vt:lpstr>Презентация PowerPoint</vt:lpstr>
      <vt:lpstr>Рисунок М.Ю.Лермонтова из альбома  М.Ю. Лермонтова </vt:lpstr>
      <vt:lpstr>Презентация PowerPoint</vt:lpstr>
      <vt:lpstr>Презентация PowerPoint</vt:lpstr>
      <vt:lpstr>Александр Сергеевич Даргомыжский  (1813 – 1869) Романс «И скучно, и грустно»</vt:lpstr>
      <vt:lpstr>Щербатова Мария Алексеевна (1820-1879)</vt:lpstr>
      <vt:lpstr>А. Г. Рубинштейн (1829-1894)</vt:lpstr>
      <vt:lpstr>Владимир Фёдорович Одоевский (1804-1869)</vt:lpstr>
      <vt:lpstr>Презентация PowerPoint</vt:lpstr>
      <vt:lpstr>…Чтоб всю ночь, весь день мой слух лелея, Про любовь мне сладкий голос пел, Надо мной, чтоб вечно зеленея, Старый дуб склонялся и шумел.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М.Ю Лермонтова  в музыке</dc:title>
  <dc:creator>Митронькины</dc:creator>
  <cp:lastModifiedBy>Учитель</cp:lastModifiedBy>
  <cp:revision>20</cp:revision>
  <dcterms:created xsi:type="dcterms:W3CDTF">2014-10-20T13:59:57Z</dcterms:created>
  <dcterms:modified xsi:type="dcterms:W3CDTF">2018-10-19T06:50:06Z</dcterms:modified>
</cp:coreProperties>
</file>