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8" r:id="rId5"/>
    <p:sldId id="276" r:id="rId6"/>
    <p:sldId id="299" r:id="rId7"/>
    <p:sldId id="279" r:id="rId8"/>
    <p:sldId id="277" r:id="rId9"/>
    <p:sldId id="280" r:id="rId10"/>
    <p:sldId id="281" r:id="rId11"/>
    <p:sldId id="282" r:id="rId12"/>
    <p:sldId id="283" r:id="rId13"/>
    <p:sldId id="284" r:id="rId14"/>
    <p:sldId id="285" r:id="rId15"/>
    <p:sldId id="287" r:id="rId16"/>
    <p:sldId id="286" r:id="rId17"/>
    <p:sldId id="288" r:id="rId18"/>
    <p:sldId id="300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290" r:id="rId29"/>
    <p:sldId id="291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26" autoAdjust="0"/>
    <p:restoredTop sz="94660"/>
  </p:normalViewPr>
  <p:slideViewPr>
    <p:cSldViewPr>
      <p:cViewPr varScale="1">
        <p:scale>
          <a:sx n="64" d="100"/>
          <a:sy n="64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6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slide" Target="slide22.xml"/><Relationship Id="rId18" Type="http://schemas.openxmlformats.org/officeDocument/2006/relationships/image" Target="../media/image11.jpeg"/><Relationship Id="rId3" Type="http://schemas.openxmlformats.org/officeDocument/2006/relationships/slide" Target="slide24.xml"/><Relationship Id="rId21" Type="http://schemas.openxmlformats.org/officeDocument/2006/relationships/slide" Target="slide27.xml"/><Relationship Id="rId7" Type="http://schemas.openxmlformats.org/officeDocument/2006/relationships/slide" Target="slide19.xml"/><Relationship Id="rId12" Type="http://schemas.openxmlformats.org/officeDocument/2006/relationships/image" Target="../media/image8.jpeg"/><Relationship Id="rId17" Type="http://schemas.openxmlformats.org/officeDocument/2006/relationships/slide" Target="slide26.xml"/><Relationship Id="rId2" Type="http://schemas.openxmlformats.org/officeDocument/2006/relationships/image" Target="../media/image2.jpeg"/><Relationship Id="rId16" Type="http://schemas.openxmlformats.org/officeDocument/2006/relationships/image" Target="../media/image10.jpeg"/><Relationship Id="rId20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slide" Target="slide21.xml"/><Relationship Id="rId5" Type="http://schemas.openxmlformats.org/officeDocument/2006/relationships/slide" Target="slide18.xml"/><Relationship Id="rId15" Type="http://schemas.openxmlformats.org/officeDocument/2006/relationships/slide" Target="slide25.xml"/><Relationship Id="rId10" Type="http://schemas.openxmlformats.org/officeDocument/2006/relationships/image" Target="../media/image7.jpeg"/><Relationship Id="rId19" Type="http://schemas.openxmlformats.org/officeDocument/2006/relationships/slide" Target="slide23.xml"/><Relationship Id="rId4" Type="http://schemas.openxmlformats.org/officeDocument/2006/relationships/image" Target="../media/image4.jpeg"/><Relationship Id="rId9" Type="http://schemas.openxmlformats.org/officeDocument/2006/relationships/slide" Target="slide20.xml"/><Relationship Id="rId14" Type="http://schemas.openxmlformats.org/officeDocument/2006/relationships/image" Target="../media/image9.jpeg"/><Relationship Id="rId22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slide" Target="slide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s://im1-tub-ru.yandex.net/i?id=a3f919a73efd24d8ac6fc3795aa4880c&amp;n=33&amp;h=215&amp;w=233"/>
          <p:cNvPicPr/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  <a:alpha val="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57224" y="428604"/>
            <a:ext cx="70009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образовательное учреждение средняя общеобразовательная школа №2</a:t>
            </a:r>
          </a:p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имени Героя Советского Союза Р.М. Сазонова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1736" y="6143644"/>
            <a:ext cx="607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г. </a:t>
            </a:r>
            <a:r>
              <a:rPr lang="ru-RU" sz="2400" smtClean="0">
                <a:solidFill>
                  <a:schemeClr val="accent2">
                    <a:lumMod val="50000"/>
                  </a:schemeClr>
                </a:solidFill>
              </a:rPr>
              <a:t>Белинский </a:t>
            </a:r>
            <a:r>
              <a:rPr lang="ru-RU" sz="2400" smtClean="0">
                <a:solidFill>
                  <a:schemeClr val="accent2">
                    <a:lumMod val="50000"/>
                  </a:schemeClr>
                </a:solidFill>
              </a:rPr>
              <a:t>2021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1928802"/>
            <a:ext cx="835824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Мастер  - класс</a:t>
            </a:r>
          </a:p>
          <a:p>
            <a:pPr algn="ctr"/>
            <a: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«Учимся  писать эссе»</a:t>
            </a:r>
            <a:endParaRPr lang="ru-RU" sz="6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57620" y="4714884"/>
            <a:ext cx="500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/>
              <a:t>Учитель: </a:t>
            </a:r>
            <a:r>
              <a:rPr lang="ru-RU" sz="2800" b="1" dirty="0" err="1" smtClean="0"/>
              <a:t>Екимочкина</a:t>
            </a:r>
            <a:r>
              <a:rPr lang="ru-RU" sz="2800" b="1" dirty="0" smtClean="0"/>
              <a:t> Е.Ф.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488968"/>
          </a:xfrm>
        </p:spPr>
        <p:txBody>
          <a:bodyPr>
            <a:normAutofit fontScale="90000"/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Пошаговые действия учащихся в процессе написания эссе.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Определения проблемы высказывания: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9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785794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41667" r="56977" b="20139"/>
          <a:stretch>
            <a:fillRect/>
          </a:stretch>
        </p:blipFill>
        <p:spPr bwMode="auto">
          <a:xfrm>
            <a:off x="0" y="0"/>
            <a:ext cx="881062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2714620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4810125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928663" y="4214818"/>
          <a:ext cx="7786742" cy="701040"/>
        </p:xfrm>
        <a:graphic>
          <a:graphicData uri="http://schemas.openxmlformats.org/drawingml/2006/table">
            <a:tbl>
              <a:tblPr/>
              <a:tblGrid>
                <a:gridCol w="1879929"/>
                <a:gridCol w="553504"/>
                <a:gridCol w="553504"/>
                <a:gridCol w="553504"/>
                <a:gridCol w="554196"/>
                <a:gridCol w="554196"/>
                <a:gridCol w="554196"/>
                <a:gridCol w="554196"/>
                <a:gridCol w="554196"/>
                <a:gridCol w="749063"/>
                <a:gridCol w="72625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 Высказывание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Проблема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60406"/>
          </a:xfrm>
        </p:spPr>
        <p:txBody>
          <a:bodyPr>
            <a:normAutofit fontScale="90000"/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Пошаговые действия учащихся в процессе написания эссе.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Актуальность высказывания: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9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785794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41667" r="56977" b="20139"/>
          <a:stretch>
            <a:fillRect/>
          </a:stretch>
        </p:blipFill>
        <p:spPr bwMode="auto">
          <a:xfrm>
            <a:off x="0" y="0"/>
            <a:ext cx="881062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2714620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4810125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1285852" y="1857364"/>
            <a:ext cx="7400948" cy="426879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Данная проблема является актуальной в условиях…</a:t>
            </a:r>
          </a:p>
          <a:p>
            <a:pPr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…глобализации общественных отношений;</a:t>
            </a:r>
          </a:p>
          <a:p>
            <a:pPr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…формирования единого информационного, образовательного, экономического пространства;</a:t>
            </a:r>
          </a:p>
          <a:p>
            <a:pPr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…обострения глобальных проблем современности;</a:t>
            </a:r>
          </a:p>
          <a:p>
            <a:pPr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…особого противоречивого характера научных открытий и изобретений;</a:t>
            </a:r>
          </a:p>
          <a:p>
            <a:pPr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… развития международной интеграции;</a:t>
            </a:r>
          </a:p>
          <a:p>
            <a:pPr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…современной рыночной экономики;</a:t>
            </a:r>
          </a:p>
          <a:p>
            <a:pPr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…развития и преодоления мирового экономического кризиса;</a:t>
            </a:r>
          </a:p>
          <a:p>
            <a:pPr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…жесткой дифференциации общества;</a:t>
            </a:r>
          </a:p>
          <a:p>
            <a:pPr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…открытой социальной структуры современного общества;</a:t>
            </a:r>
          </a:p>
          <a:p>
            <a:pPr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…формирования правового государства;</a:t>
            </a:r>
          </a:p>
          <a:p>
            <a:pPr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…преодоления духовного, нравственного кризиса;</a:t>
            </a:r>
          </a:p>
          <a:p>
            <a:pPr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…диалога культур;</a:t>
            </a:r>
          </a:p>
          <a:p>
            <a:pPr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…необходимости  сохранения собственной 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дентичности, традиционных духовных ценностей;</a:t>
            </a:r>
          </a:p>
          <a:p>
            <a:pPr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Данная проблема является вечной  в философии, по- прежнему актуальна, так как ее решение способствует формированию определенного типа мировоззрения людей: научного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или религиозного.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60406"/>
          </a:xfrm>
        </p:spPr>
        <p:txBody>
          <a:bodyPr>
            <a:normAutofit fontScale="90000"/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Пошаговые действия учащихся в процессе написания эссе.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Смысл высказывания: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9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785794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41667" r="56977" b="20139"/>
          <a:stretch>
            <a:fillRect/>
          </a:stretch>
        </p:blipFill>
        <p:spPr bwMode="auto">
          <a:xfrm>
            <a:off x="0" y="0"/>
            <a:ext cx="881062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2714620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4810125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142974" y="4235568"/>
          <a:ext cx="7543826" cy="1682496"/>
        </p:xfrm>
        <a:graphic>
          <a:graphicData uri="http://schemas.openxmlformats.org/drawingml/2006/table">
            <a:tbl>
              <a:tblPr/>
              <a:tblGrid>
                <a:gridCol w="1256701"/>
                <a:gridCol w="1257425"/>
                <a:gridCol w="1257425"/>
                <a:gridCol w="1257425"/>
                <a:gridCol w="1257425"/>
                <a:gridCol w="1257425"/>
              </a:tblGrid>
              <a:tr h="181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Цитата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788" marR="5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788" marR="5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788" marR="5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788" marR="5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788" marR="5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788" marR="5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Смысл высказывания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788" marR="5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788" marR="5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788" marR="5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788" marR="5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788" marR="5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788" marR="507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60406"/>
          </a:xfrm>
        </p:spPr>
        <p:txBody>
          <a:bodyPr>
            <a:normAutofit fontScale="90000"/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Пошаговые действия учащихся в процессе написания эссе.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Формулировка собственного мнения:</a:t>
            </a:r>
            <a:endParaRPr lang="ru-RU" dirty="0"/>
          </a:p>
        </p:txBody>
      </p:sp>
      <p:pic>
        <p:nvPicPr>
          <p:cNvPr id="9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785794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41667" r="56977" b="20139"/>
          <a:stretch>
            <a:fillRect/>
          </a:stretch>
        </p:blipFill>
        <p:spPr bwMode="auto">
          <a:xfrm>
            <a:off x="0" y="0"/>
            <a:ext cx="881062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2714620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4810125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1071538" y="2143116"/>
            <a:ext cx="7615262" cy="378621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Я согласен с автором в том, что...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Нельзя не согласиться с автором данного высказывания, по­тому что...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Автор был прав, так как...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мой взгляд, автор совершенно чётко отразил в своём вы­сказывании картину современной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России (современного обще­ства... ситуацию, сложившуюся в обществе... одну из проблем современности).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Действительно...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Позволю себе не согласиться с мнением автора о том, что... Отчасти я придерживаюсь точки зрения автора по поводу..., но с ... не могу согласиться.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не задумывались ли вы над тем, что...?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Я готов(а) согласиться с мнением автора...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Я готов(а) разделить точку зрения автора...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Я готов(а) согласиться с автором в той части высказывания, где он...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Я готов(а) поспорить с мнением автора...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Автор был прав, утверждая, что...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Данная проблема столь многогранна, что дать однозначную оценку весьма сложно...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Проблема, поднятая автором, имеет ряд аспектов, я в своем сочинении попытался(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лась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раскрыть лишь один (некоторые) из них. Остальные остались за рамками моего сочинения.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Тема для дискуссий остается открытой...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Я имею иную точку зрения, отличную от авторской...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31844"/>
          </a:xfrm>
        </p:spPr>
        <p:txBody>
          <a:bodyPr>
            <a:normAutofit fontScale="90000"/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Пошаговые действия учащихся в процессе написания эссе.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Теоретическая и эмпирическая аргументация:</a:t>
            </a:r>
            <a:endParaRPr lang="ru-RU" dirty="0"/>
          </a:p>
        </p:txBody>
      </p:sp>
      <p:pic>
        <p:nvPicPr>
          <p:cNvPr id="9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785794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41667" r="56977" b="20139"/>
          <a:stretch>
            <a:fillRect/>
          </a:stretch>
        </p:blipFill>
        <p:spPr bwMode="auto">
          <a:xfrm>
            <a:off x="0" y="0"/>
            <a:ext cx="881062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2714620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4810125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1000100" y="2357430"/>
            <a:ext cx="7686700" cy="192882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Эмпирический уровень предусматривает освещение проблемы в трёх направлениях: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• использование примеров из истории и литературы;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•обращение к социальным реалиям (сведения СМИ, моделиро­ванные примеры);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• опора на личный опыт.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Пошаговые действия учащихся в процессе написания эссе.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Вывод:</a:t>
            </a:r>
            <a:endParaRPr lang="ru-RU" dirty="0"/>
          </a:p>
        </p:txBody>
      </p:sp>
      <p:pic>
        <p:nvPicPr>
          <p:cNvPr id="9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785794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41667" r="56977" b="20139"/>
          <a:stretch>
            <a:fillRect/>
          </a:stretch>
        </p:blipFill>
        <p:spPr bwMode="auto">
          <a:xfrm>
            <a:off x="0" y="0"/>
            <a:ext cx="881062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2714620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4810125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928662" y="2071678"/>
            <a:ext cx="7758138" cy="405448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Таким образом, можно сделать вывод…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основании своих рассуждений подведу итог …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заключении можно утверждать, что…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заключении можно сделать вывод, что…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Подводя общую черту, хотелось бы отметить, что…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основании всего вышеизложенного, можно утверждать, что…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Подводя общую черту, хотелось бы отметить, что...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Подводя итоги, можно перечислить вопросы, которые связаны с данной проблемой (темой), но остались нераскрытыми...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2976" y="0"/>
            <a:ext cx="7543824" cy="1214422"/>
          </a:xfrm>
        </p:spPr>
        <p:txBody>
          <a:bodyPr>
            <a:noAutofit/>
          </a:bodyPr>
          <a:lstStyle/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Какие существуют основания для повышения или понижения</a:t>
            </a:r>
            <a:b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оценки за эссе? 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785794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41667" r="56977" b="20139"/>
          <a:stretch>
            <a:fillRect/>
          </a:stretch>
        </p:blipFill>
        <p:spPr bwMode="auto">
          <a:xfrm>
            <a:off x="0" y="0"/>
            <a:ext cx="881062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2714620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4810125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33120695"/>
              </p:ext>
            </p:extLst>
          </p:nvPr>
        </p:nvGraphicFramePr>
        <p:xfrm>
          <a:off x="-3770" y="1268760"/>
          <a:ext cx="9147770" cy="56611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91794"/>
                <a:gridCol w="4355976"/>
              </a:tblGrid>
              <a:tr h="38809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Основания для</a:t>
                      </a:r>
                      <a:r>
                        <a:rPr lang="ru-RU" sz="1600" baseline="0" dirty="0" smtClean="0"/>
                        <a:t> более высокого балла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Основания для низкого балла</a:t>
                      </a:r>
                      <a:endParaRPr lang="ru-RU" sz="1600" dirty="0"/>
                    </a:p>
                  </a:txBody>
                  <a:tcPr/>
                </a:tc>
              </a:tr>
              <a:tr h="476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 раскрытии смысла высказывания выделены несколько взаимосвязанных аспектов.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Среди приведённых теоретических положений встречаются ошибочные суждения и неточности.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Теоретические положения развёрнуты в систему обоснования.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Содержится много «информационного шума» — положений, не имеющих непосредственного отношения к теме, повторы одной и той же мысли, поданной в другом словесном выражении.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11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Приводимые примеры взяты из различных областей общественной жизни.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Используемые примеры слабо связаны с теоретическим обоснованием.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40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рассуждениях используется «доказательство от противного».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Аргументация дана на бытовом или декларативном уровне.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31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Уместно и корректно использованы примеры из личного социального опыта.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Дана обширная, но достаточно путаная аргументация при непоследовательном изложении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8904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Используются примеры из других учебных курсов — истории, географии, литературы.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7204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 отличается целостностью, завершённостью и соразмерностью частей.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857232"/>
            <a:ext cx="8229600" cy="560406"/>
          </a:xfrm>
        </p:spPr>
        <p:txBody>
          <a:bodyPr>
            <a:normAutofit fontScale="90000"/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Практическая часть.</a:t>
            </a:r>
            <a:b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Выбор высказывания: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9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785794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41667" r="56977" b="20139"/>
          <a:stretch>
            <a:fillRect/>
          </a:stretch>
        </p:blipFill>
        <p:spPr bwMode="auto">
          <a:xfrm>
            <a:off x="0" y="0"/>
            <a:ext cx="881062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2714620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4810125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s://im1-tub-ru.yandex.net/i?id=724d135c497610863f524261b1859c40&amp;n=33&amp;h=215&amp;w=172">
            <a:hlinkClick r:id="rId3" action="ppaction://hlinksldjump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4357694"/>
            <a:ext cx="144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s://im3-tub-ru.yandex.net/i?id=a268562f09c28bdc4aa6027c33443d25&amp;n=33&amp;h=215&amp;w=219">
            <a:hlinkClick r:id="rId5" action="ppaction://hlinksldjump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1643050"/>
            <a:ext cx="144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s://im0-tub-ru.yandex.net/i?id=7af2ce75c33f1050e31d89a48000ab5b&amp;n=33&amp;h=215&amp;w=174">
            <a:hlinkClick r:id="rId7" action="ppaction://hlinksldjump"/>
          </p:cNvPr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917554" y="1643050"/>
            <a:ext cx="144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://img0.liveinternet.ru/images/attach/c/0/44/474/44474933_Charles_Greeley_Abbot00.jpg">
            <a:hlinkClick r:id="rId9" action="ppaction://hlinksldjump"/>
          </p:cNvPr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703504" y="1643050"/>
            <a:ext cx="144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https://im1-tub-ru.yandex.net/i?id=a4966527efd3ccecf7ea689888425ef3&amp;n=33&amp;h=215&amp;w=152">
            <a:hlinkClick r:id="rId11" action="ppaction://hlinksldjump"/>
          </p:cNvPr>
          <p:cNvPicPr/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560892" y="1643050"/>
            <a:ext cx="144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Фотография Джеймс Гуднайт (photo James Goodnight)">
            <a:hlinkClick r:id="rId13" action="ppaction://hlinksldjump"/>
          </p:cNvPr>
          <p:cNvPicPr/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347634" y="1643050"/>
            <a:ext cx="1439208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https://im0-tub-ru.yandex.net/i?id=f14e210771a44abc9fe5d4b7342a4563&amp;n=33&amp;h=215&amp;w=157">
            <a:hlinkClick r:id="rId15" action="ppaction://hlinksldjump"/>
          </p:cNvPr>
          <p:cNvPicPr/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060430" y="4357694"/>
            <a:ext cx="144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https://im2-tub-ru.yandex.net/i?id=946d163e553cf4effdebaf41d186a4e4&amp;n=33&amp;h=215&amp;w=215">
            <a:hlinkClick r:id="rId17" action="ppaction://hlinksldjump"/>
          </p:cNvPr>
          <p:cNvPicPr/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3774942" y="4357694"/>
            <a:ext cx="144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https://im2-tub-ru.yandex.net/i?id=ba862bd4861225634712509c0d313b03&amp;n=33&amp;h=215&amp;w=263">
            <a:hlinkClick r:id="rId19" action="ppaction://hlinksldjump"/>
          </p:cNvPr>
          <p:cNvPicPr/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5560892" y="4357694"/>
            <a:ext cx="144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https://im1-tub-ru.yandex.net/i?id=315933705e384d5a04d0331314b8c43a&amp;n=33&amp;h=215&amp;w=165">
            <a:hlinkClick r:id="rId21" action="ppaction://hlinksldjump"/>
          </p:cNvPr>
          <p:cNvPicPr/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7429520" y="4357694"/>
            <a:ext cx="144000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285720" y="364331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И. Кант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000232" y="364331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Г. Трумэн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29058" y="364331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Аббот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15008" y="364331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Мамич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86644" y="364331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Гуднайт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7544" y="6372036"/>
            <a:ext cx="1082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Б. Гейтс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65400" y="635795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Карлейль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21014" y="635795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Г. Сковорода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66370" y="6381328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У. Черчилль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58082" y="6357958"/>
            <a:ext cx="1785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Д. Фонвизин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981303"/>
            <a:ext cx="7992888" cy="403187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ru-RU" sz="32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Дух торговли, который рано или поздно овладеет каждым </a:t>
            </a:r>
            <a:r>
              <a:rPr lang="ru-RU" sz="32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народом - </a:t>
            </a:r>
            <a:r>
              <a:rPr lang="ru-RU" sz="32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вот что несовместимо с войной. Из всех сил подчиненных государственной власти, сила денег, пожалуй, самая надежная, и потому государства будут вынуждены содействовать благородному </a:t>
            </a:r>
            <a:r>
              <a:rPr lang="ru-RU" sz="32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миру.</a:t>
            </a:r>
          </a:p>
          <a:p>
            <a:pPr algn="r"/>
            <a:r>
              <a:rPr lang="ru-RU" sz="32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Кант</a:t>
            </a:r>
            <a:endParaRPr lang="ru-RU" sz="3200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785794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41667" r="56977" b="20139"/>
          <a:stretch>
            <a:fillRect/>
          </a:stretch>
        </p:blipFill>
        <p:spPr bwMode="auto">
          <a:xfrm>
            <a:off x="0" y="0"/>
            <a:ext cx="881062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2714620"/>
            <a:ext cx="881062" cy="2095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6" descr="https://im0-tub-ru.yandex.net/i?id=051e2aab039ec216db376b196c61c837&amp;n=33&amp;h=215&amp;w=215">
            <a:hlinkClick r:id="rId3" action="ppaction://hlinksldjump"/>
          </p:cNvPr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4810125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7676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325087"/>
            <a:ext cx="7920880" cy="206210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ru-RU" sz="32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Спад – это когда ваш сосед теряет работу, кризис – когда работу теряете </a:t>
            </a:r>
            <a:r>
              <a:rPr lang="ru-RU" sz="32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вы. </a:t>
            </a:r>
          </a:p>
          <a:p>
            <a:pPr algn="r"/>
            <a:r>
              <a:rPr lang="ru-RU" sz="32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32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Трумэн.</a:t>
            </a:r>
          </a:p>
        </p:txBody>
      </p:sp>
      <p:pic>
        <p:nvPicPr>
          <p:cNvPr id="3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785794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41667" r="56977" b="20139"/>
          <a:stretch>
            <a:fillRect/>
          </a:stretch>
        </p:blipFill>
        <p:spPr bwMode="auto">
          <a:xfrm>
            <a:off x="0" y="0"/>
            <a:ext cx="881062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2714620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6" descr="https://im0-tub-ru.yandex.net/i?id=051e2aab039ec216db376b196c61c837&amp;n=33&amp;h=215&amp;w=215">
            <a:hlinkClick r:id="rId3" action="ppaction://hlinksldjump"/>
          </p:cNvPr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4810125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39349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28662" y="274638"/>
            <a:ext cx="8001056" cy="1143000"/>
          </a:xfrm>
        </p:spPr>
        <p:txBody>
          <a:bodyPr>
            <a:noAutofit/>
          </a:bodyPr>
          <a:lstStyle/>
          <a:p>
            <a:pPr algn="r"/>
            <a:r>
              <a:rPr lang="ru-RU" sz="2400" b="1" i="1" dirty="0" smtClean="0">
                <a:cs typeface="Aharoni" pitchFamily="2" charset="-79"/>
              </a:rPr>
              <a:t>"Спорьте, заблуждайтесь, ошибайтесь, но,</a:t>
            </a:r>
            <a:br>
              <a:rPr lang="ru-RU" sz="2400" b="1" i="1" dirty="0" smtClean="0">
                <a:cs typeface="Aharoni" pitchFamily="2" charset="-79"/>
              </a:rPr>
            </a:br>
            <a:r>
              <a:rPr lang="ru-RU" sz="2400" b="1" i="1" dirty="0" smtClean="0">
                <a:cs typeface="Aharoni" pitchFamily="2" charset="-79"/>
              </a:rPr>
              <a:t>ради Бога, размышляйте, хоть криво, да сами».</a:t>
            </a:r>
            <a:br>
              <a:rPr lang="ru-RU" sz="2400" b="1" i="1" dirty="0" smtClean="0">
                <a:cs typeface="Aharoni" pitchFamily="2" charset="-79"/>
              </a:rPr>
            </a:br>
            <a:r>
              <a:rPr lang="ru-RU" sz="2400" b="1" i="1" dirty="0" smtClean="0">
                <a:cs typeface="Aharoni" pitchFamily="2" charset="-79"/>
              </a:rPr>
              <a:t>  Лессинг.</a:t>
            </a:r>
            <a:endParaRPr lang="ru-RU" sz="2400" b="1" dirty="0">
              <a:cs typeface="Aharoni" pitchFamily="2" charset="-79"/>
            </a:endParaRPr>
          </a:p>
        </p:txBody>
      </p:sp>
      <p:pic>
        <p:nvPicPr>
          <p:cNvPr id="9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785794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41667" r="56977" b="20139"/>
          <a:stretch>
            <a:fillRect/>
          </a:stretch>
        </p:blipFill>
        <p:spPr bwMode="auto">
          <a:xfrm>
            <a:off x="0" y="0"/>
            <a:ext cx="881062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2714620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4810125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857224" y="3214686"/>
            <a:ext cx="8143932" cy="291147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5200" b="1" i="1" dirty="0" smtClean="0">
                <a:solidFill>
                  <a:srgbClr val="FF0000"/>
                </a:solidFill>
              </a:rPr>
              <a:t>Эссе</a:t>
            </a:r>
            <a:r>
              <a:rPr lang="ru-RU" b="1" i="1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(от фр. опыт, набросок) – прозаическое ненаучное произведение философской, литературной, исторической, публицистической или иной тематики, в непринужденной форме излагающее личные соображения автора по какому-либо вопросу.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http://farm8.staticflickr.com/7182/6956594443_58f5ba13ed_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85728"/>
            <a:ext cx="1696652" cy="226220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TextBox 13"/>
          <p:cNvSpPr txBox="1"/>
          <p:nvPr/>
        </p:nvSpPr>
        <p:spPr>
          <a:xfrm>
            <a:off x="357158" y="2643182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М. Монтень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556792"/>
            <a:ext cx="7920880" cy="156966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ru-RU" sz="32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Бизнес без прибыли – такой же бизнес, как соленый огурец – </a:t>
            </a:r>
            <a:r>
              <a:rPr lang="ru-RU" sz="32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конфета.</a:t>
            </a:r>
          </a:p>
          <a:p>
            <a:pPr algn="r"/>
            <a:r>
              <a:rPr lang="ru-RU" sz="32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Ч. </a:t>
            </a:r>
            <a:r>
              <a:rPr lang="ru-RU" sz="32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Аббот</a:t>
            </a:r>
            <a:endParaRPr lang="ru-RU" sz="3200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785794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41667" r="56977" b="20139"/>
          <a:stretch>
            <a:fillRect/>
          </a:stretch>
        </p:blipFill>
        <p:spPr bwMode="auto">
          <a:xfrm>
            <a:off x="0" y="0"/>
            <a:ext cx="881062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2714620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6" descr="https://im0-tub-ru.yandex.net/i?id=051e2aab039ec216db376b196c61c837&amp;n=33&amp;h=215&amp;w=215">
            <a:hlinkClick r:id="rId3" action="ppaction://hlinksldjump"/>
          </p:cNvPr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4810125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3817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397095"/>
            <a:ext cx="7920880" cy="206210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ru-RU" sz="32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Инфляция – это когда карманы рвутся от денег, а на новый пиджак все еще не </a:t>
            </a:r>
            <a:r>
              <a:rPr lang="ru-RU" sz="32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хватает.</a:t>
            </a:r>
          </a:p>
          <a:p>
            <a:pPr algn="r"/>
            <a:r>
              <a:rPr lang="ru-RU" sz="32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 </a:t>
            </a:r>
            <a:r>
              <a:rPr lang="ru-RU" sz="32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Мамич</a:t>
            </a:r>
            <a:endParaRPr lang="ru-RU" sz="3200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785794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41667" r="56977" b="20139"/>
          <a:stretch>
            <a:fillRect/>
          </a:stretch>
        </p:blipFill>
        <p:spPr bwMode="auto">
          <a:xfrm>
            <a:off x="0" y="0"/>
            <a:ext cx="881062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2714620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6" descr="https://im0-tub-ru.yandex.net/i?id=051e2aab039ec216db376b196c61c837&amp;n=33&amp;h=215&amp;w=215">
            <a:hlinkClick r:id="rId3" action="ppaction://hlinksldjump"/>
          </p:cNvPr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4810125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6135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314653"/>
            <a:ext cx="7632848" cy="501675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ru-RU" sz="32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Каждый вечер 95% всех активов моей компании разъезжаются на машинах по домам. Моя задача – создать такие условия труда, чтобы на следующие утро у всех этих людей возникло желание вернуться обратно. Креативность,  которую они приносят в компанию,  создает конкурентное преимущество.</a:t>
            </a:r>
          </a:p>
          <a:p>
            <a:pPr algn="r"/>
            <a:r>
              <a:rPr lang="ru-RU" sz="32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Д. </a:t>
            </a:r>
            <a:r>
              <a:rPr lang="ru-RU" sz="32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Гуднайт</a:t>
            </a:r>
            <a:endParaRPr lang="ru-RU" sz="3200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785794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41667" r="56977" b="20139"/>
          <a:stretch>
            <a:fillRect/>
          </a:stretch>
        </p:blipFill>
        <p:spPr bwMode="auto">
          <a:xfrm>
            <a:off x="0" y="0"/>
            <a:ext cx="881062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2714620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6" descr="https://im0-tub-ru.yandex.net/i?id=051e2aab039ec216db376b196c61c837&amp;n=33&amp;h=215&amp;w=215">
            <a:hlinkClick r:id="rId3" action="ppaction://hlinksldjump"/>
          </p:cNvPr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4810125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619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268760"/>
            <a:ext cx="7920880" cy="255454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ru-RU" sz="32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вы разрушаете свободный рынок, вы создаете черный рынок. Там, где существует десять тысяч предписаний, не может быть уважения к закону</a:t>
            </a:r>
            <a:r>
              <a:rPr lang="ru-RU" sz="32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ru-RU" sz="32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У. </a:t>
            </a:r>
            <a:r>
              <a:rPr lang="ru-RU" sz="32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Черчилль.</a:t>
            </a:r>
          </a:p>
        </p:txBody>
      </p:sp>
      <p:pic>
        <p:nvPicPr>
          <p:cNvPr id="3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785794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41667" r="56977" b="20139"/>
          <a:stretch>
            <a:fillRect/>
          </a:stretch>
        </p:blipFill>
        <p:spPr bwMode="auto">
          <a:xfrm>
            <a:off x="0" y="0"/>
            <a:ext cx="881062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2714620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6" descr="https://im0-tub-ru.yandex.net/i?id=051e2aab039ec216db376b196c61c837&amp;n=33&amp;h=215&amp;w=215">
            <a:hlinkClick r:id="rId3" action="ppaction://hlinksldjump"/>
          </p:cNvPr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4810125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08302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438905"/>
            <a:ext cx="7920880" cy="206210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ru-RU" sz="32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Бизнес – Это увлекательнейшая игра, в которой максимум азарта сочетается с минимумом </a:t>
            </a:r>
            <a:r>
              <a:rPr lang="ru-RU" sz="32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правил.</a:t>
            </a:r>
          </a:p>
          <a:p>
            <a:pPr algn="r"/>
            <a:r>
              <a:rPr lang="ru-RU" sz="32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32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Гейтс</a:t>
            </a:r>
            <a:endParaRPr lang="ru-RU" sz="3200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785794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41667" r="56977" b="20139"/>
          <a:stretch>
            <a:fillRect/>
          </a:stretch>
        </p:blipFill>
        <p:spPr bwMode="auto">
          <a:xfrm>
            <a:off x="0" y="0"/>
            <a:ext cx="881062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2714620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6" descr="https://im0-tub-ru.yandex.net/i?id=051e2aab039ec216db376b196c61c837&amp;n=33&amp;h=215&amp;w=215">
            <a:hlinkClick r:id="rId4" action="ppaction://hlinksldjump"/>
          </p:cNvPr>
          <p:cNvPicPr>
            <a:picLocks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4810125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1402448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571308"/>
            <a:ext cx="7920880" cy="156966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ru-RU" sz="32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Самый несчастный человек – это тот, для которого  в мире не нашлось </a:t>
            </a:r>
            <a:r>
              <a:rPr lang="ru-RU" sz="32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работы.</a:t>
            </a:r>
          </a:p>
          <a:p>
            <a:pPr algn="r"/>
            <a:r>
              <a:rPr lang="ru-RU" sz="32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 </a:t>
            </a:r>
            <a:r>
              <a:rPr lang="ru-RU" sz="3200" b="1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Карлейль</a:t>
            </a:r>
            <a:endParaRPr lang="ru-RU" sz="3200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785794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41667" r="56977" b="20139"/>
          <a:stretch>
            <a:fillRect/>
          </a:stretch>
        </p:blipFill>
        <p:spPr bwMode="auto">
          <a:xfrm>
            <a:off x="0" y="0"/>
            <a:ext cx="881062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2714620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6" descr="https://im0-tub-ru.yandex.net/i?id=051e2aab039ec216db376b196c61c837&amp;n=33&amp;h=215&amp;w=215">
            <a:hlinkClick r:id="rId3" action="ppaction://hlinksldjump"/>
          </p:cNvPr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4810125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11804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654929"/>
            <a:ext cx="8064896" cy="206210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ru-RU" sz="32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любишь прибыль, ищи ее приличным путем. Тысяча на то перед тобой благословенных ремесел</a:t>
            </a:r>
            <a:r>
              <a:rPr lang="ru-RU" sz="32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ru-RU" sz="32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 Сковорода</a:t>
            </a:r>
            <a:endParaRPr lang="ru-RU" sz="3200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785794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41667" r="56977" b="20139"/>
          <a:stretch>
            <a:fillRect/>
          </a:stretch>
        </p:blipFill>
        <p:spPr bwMode="auto">
          <a:xfrm>
            <a:off x="0" y="0"/>
            <a:ext cx="881062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2714620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6" descr="https://im0-tub-ru.yandex.net/i?id=051e2aab039ec216db376b196c61c837&amp;n=33&amp;h=215&amp;w=215">
            <a:hlinkClick r:id="rId3" action="ppaction://hlinksldjump"/>
          </p:cNvPr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4810125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06398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5078" y="1268760"/>
            <a:ext cx="7939410" cy="304698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ru-RU" sz="32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Оставляешь богатство детям? Умны будут – без него обойдутся; а глупому сыну не  в помощь богатство. Наличные деньги – не наличные достоинства.  Золотой болван – все </a:t>
            </a:r>
            <a:r>
              <a:rPr lang="ru-RU" sz="32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болван.</a:t>
            </a:r>
          </a:p>
          <a:p>
            <a:pPr algn="r"/>
            <a:r>
              <a:rPr lang="ru-RU" sz="32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Д. Фонвизин</a:t>
            </a:r>
            <a:endParaRPr lang="ru-RU" sz="3200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785794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41667" r="56977" b="20139"/>
          <a:stretch>
            <a:fillRect/>
          </a:stretch>
        </p:blipFill>
        <p:spPr bwMode="auto">
          <a:xfrm>
            <a:off x="0" y="0"/>
            <a:ext cx="881062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2714620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6" descr="https://im0-tub-ru.yandex.net/i?id=051e2aab039ec216db376b196c61c837&amp;n=33&amp;h=215&amp;w=215">
            <a:hlinkClick r:id="rId3" action="ppaction://hlinksldjump"/>
          </p:cNvPr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4810125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239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Рефлексивная мишень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785794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41667" r="56977" b="20139"/>
          <a:stretch>
            <a:fillRect/>
          </a:stretch>
        </p:blipFill>
        <p:spPr bwMode="auto">
          <a:xfrm>
            <a:off x="0" y="0"/>
            <a:ext cx="881062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2714620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4810125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3786182" y="3071810"/>
            <a:ext cx="4900618" cy="305435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Рисунок 7" descr="Image244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428735"/>
            <a:ext cx="7786742" cy="507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9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785794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41667" r="56977" b="20139"/>
          <a:stretch>
            <a:fillRect/>
          </a:stretch>
        </p:blipFill>
        <p:spPr bwMode="auto">
          <a:xfrm>
            <a:off x="0" y="0"/>
            <a:ext cx="881062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2714620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4810125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1214414" y="1928802"/>
            <a:ext cx="7929586" cy="4340237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Используя критерии оценивания эссе (Приложения №1) оцените готовое эссе.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785794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41667" r="56977" b="20139"/>
          <a:stretch>
            <a:fillRect/>
          </a:stretch>
        </p:blipFill>
        <p:spPr bwMode="auto">
          <a:xfrm>
            <a:off x="0" y="0"/>
            <a:ext cx="881062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2714620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4810125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1714480" y="1785926"/>
            <a:ext cx="6972320" cy="434023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1.Наличие конкретной темы или вопроса.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2.Личностный характер восприятия проблемы и ее осмысления.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3.Небольшой объем.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4.Свободная композиция.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5..Непринужденность повествования.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6.Парадоксальность.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Внутреннее смысловое единство.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8. Открытость.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Признаки эссе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Виды эссе: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785794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41667" r="56977" b="20139"/>
          <a:stretch>
            <a:fillRect/>
          </a:stretch>
        </p:blipFill>
        <p:spPr bwMode="auto">
          <a:xfrm>
            <a:off x="0" y="0"/>
            <a:ext cx="881062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2714620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4810125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928662" y="1643050"/>
            <a:ext cx="7686700" cy="4554551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 точки зрения содержания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3800" i="1" dirty="0" smtClean="0"/>
              <a:t>       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философскими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литературно-критическими, историческими,        художественными, художественно-публицистическими, духовно-религиозными и др.</a:t>
            </a:r>
          </a:p>
          <a:p>
            <a:pPr>
              <a:buNone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 литературной форме: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      рецензия, лирическая миниатюра, заметки, странички из    дневника, письма, слова и др.</a:t>
            </a:r>
          </a:p>
          <a:p>
            <a:pPr>
              <a:buNone/>
            </a:pPr>
            <a:r>
              <a:rPr lang="ru-RU" sz="3600" dirty="0" smtClean="0"/>
              <a:t>-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 композиционным особенностям:</a:t>
            </a:r>
          </a:p>
          <a:p>
            <a:pPr>
              <a:buNone/>
            </a:pPr>
            <a:r>
              <a:rPr lang="ru-RU" sz="3800" dirty="0" smtClean="0"/>
              <a:t>         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описательные, повествовательные, рефлексивные, критические, аналитические и др. </a:t>
            </a:r>
          </a:p>
          <a:p>
            <a:pPr>
              <a:buNone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Субъектно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–объектный компонент:</a:t>
            </a:r>
          </a:p>
          <a:p>
            <a:pPr>
              <a:buNone/>
            </a:pPr>
            <a: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  <a:t>       личностное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субъективное эссе, где основным элементом является раскрытие той или иной стороны авторской личности, и эссе </a:t>
            </a:r>
            <a: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  <a:t>объективное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где личностное начало подчинено предмету описания или какой-то идее.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 к эссе: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785794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41667" r="56977" b="20139"/>
          <a:stretch>
            <a:fillRect/>
          </a:stretch>
        </p:blipFill>
        <p:spPr bwMode="auto">
          <a:xfrm>
            <a:off x="0" y="0"/>
            <a:ext cx="881062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2714620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4810125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1000100" y="1214422"/>
            <a:ext cx="7215238" cy="469742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Представление собственной точки зрения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Аргументация фактами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Теоретическое обоснование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Использование терминов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Использование цитат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Представление различных точек зрения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Самостоятельность и индивидуальность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Логичность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Использование приемов сравнения и обобщения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Грамотность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Понимание смысла высказывания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Связь с жизнью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-357214"/>
            <a:ext cx="8229600" cy="1417638"/>
          </a:xfrm>
        </p:spPr>
        <p:txBody>
          <a:bodyPr>
            <a:normAutofit/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Критерии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оценивания эссе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785794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41667" r="56977" b="20139"/>
          <a:stretch>
            <a:fillRect/>
          </a:stretch>
        </p:blipFill>
        <p:spPr bwMode="auto">
          <a:xfrm>
            <a:off x="0" y="0"/>
            <a:ext cx="881062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2714620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4810125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1000100" y="1214422"/>
            <a:ext cx="7215238" cy="4697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1023477"/>
              </p:ext>
            </p:extLst>
          </p:nvPr>
        </p:nvGraphicFramePr>
        <p:xfrm>
          <a:off x="0" y="868751"/>
          <a:ext cx="9108505" cy="59446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5536"/>
                <a:gridCol w="8029400"/>
                <a:gridCol w="683569"/>
              </a:tblGrid>
              <a:tr h="28803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№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Критерии оценивания задания №29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Баллы</a:t>
                      </a:r>
                      <a:endParaRPr lang="ru-RU" sz="1200" dirty="0"/>
                    </a:p>
                  </a:txBody>
                  <a:tcPr/>
                </a:tc>
              </a:tr>
              <a:tr h="274355">
                <a:tc rowSpan="3"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Раскрытие смысла высказывания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12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Смысл высказывания раскрыт.</a:t>
                      </a:r>
                    </a:p>
                    <a:p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ИЛИ Содержание ответа дает представление о его понимании.</a:t>
                      </a:r>
                      <a:endParaRPr lang="ru-RU" sz="105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Смысл высказывания не раскрыт, содержание ответа не дает представления о его понимании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4355">
                <a:tc rowSpan="5"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Характер и уровень теоретической аргументации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565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Наличие  ошибочных с точки зрения научного обществознания положений ведёт к снижению оценки по этому критерию на 1 балл </a:t>
                      </a:r>
                      <a:endParaRPr lang="ru-RU" sz="105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492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Избранная тема (в одном или нескольких аспектах по усмо­трению участника экзамена) раскрывается с опорой на соот­ветствующие понятия, теоретические положения, рассужде­ния и выводы.</a:t>
                      </a:r>
                      <a:endParaRPr lang="ru-RU" sz="105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727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ответе приводятся отдельные относящиеся к теме, но не связанные между собой и другими компонентами аргумен­тации понятия или положения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526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Аргументация на теоретическом уровне отсутствует (смысл ключевых понятий не объяснён; теоретические положения, рассуждения и выводы отсутствуют).</a:t>
                      </a:r>
                    </a:p>
                    <a:p>
                      <a:r>
                        <a:rPr lang="ru-RU" sz="105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ИЛИ используются понятия, положения и выводы, не связан­ные непосредственно с раскрываемой темой</a:t>
                      </a:r>
                      <a:endParaRPr lang="ru-RU" sz="105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3801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Качество фактической аргументации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0843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Аргументы, содержащие фактические и смысловые ошибки, приведшие к существенному искажению сути высказывания и свидетельствующие о непонимании используемого исторического, литературного, </a:t>
                      </a: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географического 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(или) другого материала, не засчитываются при оценивании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</a:tr>
              <a:tr h="710863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Факты и примеры, относящиеся к обосновываемому(-</a:t>
                      </a:r>
                      <a:r>
                        <a:rPr lang="ru-RU" sz="105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ым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тезису(-</a:t>
                      </a:r>
                      <a:r>
                        <a:rPr lang="ru-RU" sz="105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ам</a:t>
                      </a:r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), почерпнуты из различных источников: исполь­зуются сообщения СМИ, материалы учебных предметов (истории, литературы, географии и др.), факты личного социального опыта и собственные наблюдения. Приведено не менее двух примеров из различных источников (примеры из разных учебных предметов рассматриваются в качестве примеров из различных источников)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7415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Фактическая аргументация, относящаяся к </a:t>
                      </a: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обосновываемому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(-</a:t>
                      </a:r>
                      <a:r>
                        <a:rPr lang="ru-RU" sz="105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ым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тезису(-</a:t>
                      </a:r>
                      <a:r>
                        <a:rPr lang="ru-RU" sz="105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ам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), дана с опорой только на личный соци­альный опыт и житейские представления.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ИЛИ Приведены относящиеся к обосновываемому(-</a:t>
                      </a:r>
                      <a:r>
                        <a:rPr lang="ru-RU" sz="105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ым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</a:t>
                      </a: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тезису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(-</a:t>
                      </a:r>
                      <a:r>
                        <a:rPr lang="ru-RU" sz="105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ам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примеры из источника одного типа.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ИЛИ Приведён только один относящийся к обосновываемому(-</a:t>
                      </a:r>
                      <a:r>
                        <a:rPr lang="ru-RU" sz="105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ым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тезису(-</a:t>
                      </a:r>
                      <a:r>
                        <a:rPr lang="ru-RU" sz="105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ам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пример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7275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Фактическая аргументация отсутствует.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ИЛИ Приведённые факты не соответствуют </a:t>
                      </a: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обосновываемому 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тезису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4355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Максимальный балл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Область знаний: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785794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41667" r="56977" b="20139"/>
          <a:stretch>
            <a:fillRect/>
          </a:stretch>
        </p:blipFill>
        <p:spPr bwMode="auto">
          <a:xfrm>
            <a:off x="0" y="0"/>
            <a:ext cx="881062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2714620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4810125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524000" y="13970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1214414" y="1000108"/>
          <a:ext cx="7643866" cy="564360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86732"/>
                <a:gridCol w="1648894"/>
                <a:gridCol w="5308240"/>
              </a:tblGrid>
              <a:tr h="3762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2278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29.1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Философия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«Слепо и варварски опустошая окружающую и кормящую его живую природу, человечество готовит себе экологическую катастрофу. (К. Лоренц)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40601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29.2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Экономика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«Все, что участвует в обмене, должно быть каким-то образом сопоставлено.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Для этого появилась монета». (Аристотель)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2278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29.3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Социология, социальная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психология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«Иногда люди не могут выразить свои взгляды, потому что, сделав так, они пойдут против норм, принятых в данной социальной ситуации». (Р.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Бэрон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40601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29.4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Политология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«Достоинства демократии могут быть сомнительны, но пороки диктатуры самоочевидны». (К. Гаджиев)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40601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29.5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Правоведение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«Позволено, а потому не приписывается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все то, что не стесняет свободу других людей». (Г. Гегель)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Пошаговые действия учащихся в процессе написания эссе.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Выбор высказывания: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785794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41667" r="56977" b="20139"/>
          <a:stretch>
            <a:fillRect/>
          </a:stretch>
        </p:blipFill>
        <p:spPr bwMode="auto">
          <a:xfrm>
            <a:off x="0" y="0"/>
            <a:ext cx="881062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2714620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4810125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928662" y="1785926"/>
            <a:ext cx="7758138" cy="507207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Выбирая высказывания для эссе, вы должны быть уверены, что </a:t>
            </a:r>
          </a:p>
          <a:p>
            <a:pPr>
              <a:buNone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• владеете основными понятиями той базовой науки, к которой оно относится; </a:t>
            </a:r>
          </a:p>
          <a:p>
            <a:pPr>
              <a:buNone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• чётко понимаете смысл высказывания; </a:t>
            </a:r>
          </a:p>
          <a:p>
            <a:pPr>
              <a:buNone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• можете выразить собственное мнение (полностью или частично согласиться с высказыванием или опровергнуть его); </a:t>
            </a:r>
          </a:p>
          <a:p>
            <a:pPr>
              <a:buNone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• знаете обществоведческие термины, необходимые для грамотного обоснования личной позиции на теоретическом уровне (при этом используемые термины и понятия должны четко соответствовать теме эссе и не выходить за её пределы); </a:t>
            </a:r>
          </a:p>
          <a:p>
            <a:pPr>
              <a:buNone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• сумеете привести примеры из социальной практики, истории, литературы, а также личного жизненного опыта для подтверждения собственного мнения. </a:t>
            </a:r>
          </a:p>
          <a:p>
            <a:pPr>
              <a:buNone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• Необходимо помнить, что само по себе высказывание автора – это лишь один подход к решению той или иной обществоведческой проблемы.</a:t>
            </a:r>
            <a:br>
              <a:rPr lang="ru-RU" sz="5000" dirty="0" smtClean="0">
                <a:latin typeface="Times New Roman" pitchFamily="18" charset="0"/>
                <a:cs typeface="Times New Roman" pitchFamily="18" charset="0"/>
              </a:rPr>
            </a:br>
            <a:endParaRPr lang="ru-RU" sz="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60406"/>
          </a:xfrm>
        </p:spPr>
        <p:txBody>
          <a:bodyPr>
            <a:normAutofit fontScale="90000"/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Пошаговые действия учащихся в процессе написания эссе.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Определения проблемы высказывания:</a:t>
            </a:r>
            <a:endParaRPr lang="ru-RU" dirty="0"/>
          </a:p>
        </p:txBody>
      </p:sp>
      <p:pic>
        <p:nvPicPr>
          <p:cNvPr id="9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785794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41667" r="56977" b="20139"/>
          <a:stretch>
            <a:fillRect/>
          </a:stretch>
        </p:blipFill>
        <p:spPr bwMode="auto">
          <a:xfrm>
            <a:off x="0" y="0"/>
            <a:ext cx="881062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2714620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Содержимое 6" descr="https://im0-tub-ru.yandex.net/i?id=051e2aab039ec216db376b196c61c837&amp;n=33&amp;h=215&amp;w=215"/>
          <p:cNvPicPr>
            <a:picLocks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r="56977"/>
          <a:stretch>
            <a:fillRect/>
          </a:stretch>
        </p:blipFill>
        <p:spPr bwMode="auto">
          <a:xfrm>
            <a:off x="0" y="4810125"/>
            <a:ext cx="881062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1071538" y="2571744"/>
            <a:ext cx="7615262" cy="355441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Проблема (тема) будет для вас своеобразным условием задачи, к которому нужно периодически возвращаться  на протяжении всего процесса написания эссе. Это необходимо для, того, чтобы верно раскрыть её содержание, а также случайно не выйти за рамки проблемы и не увечься рассуждениями, не относящимися к смыслу данного высказывания (одна из наиболее распространенных ошибок во многих эссе).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1300</TotalTime>
  <Words>1572</Words>
  <Application>Microsoft Office PowerPoint</Application>
  <PresentationFormat>Экран (4:3)</PresentationFormat>
  <Paragraphs>202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Слайд 1</vt:lpstr>
      <vt:lpstr>"Спорьте, заблуждайтесь, ошибайтесь, но, ради Бога, размышляйте, хоть криво, да сами».   Лессинг.</vt:lpstr>
      <vt:lpstr>Признаки эссе</vt:lpstr>
      <vt:lpstr>Виды эссе:</vt:lpstr>
      <vt:lpstr>Требования к эссе:</vt:lpstr>
      <vt:lpstr>Критерии оценивания эссе</vt:lpstr>
      <vt:lpstr>Область знаний:</vt:lpstr>
      <vt:lpstr>Пошаговые действия учащихся в процессе написания эссе. Выбор высказывания:</vt:lpstr>
      <vt:lpstr>Пошаговые действия учащихся в процессе написания эссе. Определения проблемы высказывания:</vt:lpstr>
      <vt:lpstr>Пошаговые действия учащихся в процессе написания эссе. Определения проблемы высказывания: </vt:lpstr>
      <vt:lpstr>Пошаговые действия учащихся в процессе написания эссе. Актуальность высказывания: </vt:lpstr>
      <vt:lpstr>Пошаговые действия учащихся в процессе написания эссе. Смысл высказывания: </vt:lpstr>
      <vt:lpstr>Пошаговые действия учащихся в процессе написания эссе. Формулировка собственного мнения:</vt:lpstr>
      <vt:lpstr>Пошаговые действия учащихся в процессе написания эссе. Теоретическая и эмпирическая аргументация:</vt:lpstr>
      <vt:lpstr>Пошаговые действия учащихся в процессе написания эссе. Вывод:</vt:lpstr>
      <vt:lpstr>Какие существуют основания для повышения или понижения оценки за эссе? </vt:lpstr>
      <vt:lpstr>Практическая часть. Выбор высказывания: 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Рефлексивная мишень</vt:lpstr>
      <vt:lpstr>Домашнее задание: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123</cp:lastModifiedBy>
  <cp:revision>109</cp:revision>
  <dcterms:created xsi:type="dcterms:W3CDTF">2016-12-11T16:00:42Z</dcterms:created>
  <dcterms:modified xsi:type="dcterms:W3CDTF">2021-07-01T07:31:48Z</dcterms:modified>
</cp:coreProperties>
</file>