
<file path=[Content_Types].xml><?xml version="1.0" encoding="utf-8"?>
<Types xmlns="http://schemas.openxmlformats.org/package/2006/content-types">
  <Override PartName="/ppt/slides/slide6.xml" ContentType="application/vnd.openxmlformats-officedocument.presentationml.slide+xml"/>
  <Override PartName="/ppt/slides/slide29.xml" ContentType="application/vnd.openxmlformats-officedocument.presentationml.slide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Layouts/slideLayout1.xml" ContentType="application/vnd.openxmlformats-officedocument.presentationml.slideLayout+xml"/>
  <Override PartName="/ppt/theme/themeOverride1.xml" ContentType="application/vnd.openxmlformats-officedocument.themeOverride+xml"/>
  <Override PartName="/docProps/app.xml" ContentType="application/vnd.openxmlformats-officedocument.extended-properties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  <Override PartName="/ppt/slides/slide5.xml" ContentType="application/vnd.openxmlformats-officedocument.presentationml.slide+xml"/>
  <Override PartName="/ppt/slides/slide19.xml" ContentType="application/vnd.openxmlformats-officedocument.presentationml.slide+xml"/>
  <Override PartName="/ppt/slides/slide28.xml" ContentType="application/vnd.openxmlformats-officedocument.presentationml.slide+xml"/>
  <Override PartName="/ppt/slideLayouts/slideLayout7.xml" ContentType="application/vnd.openxmlformats-officedocument.presentationml.slideLayout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257" r:id="rId3"/>
    <p:sldId id="297" r:id="rId4"/>
    <p:sldId id="298" r:id="rId5"/>
    <p:sldId id="276" r:id="rId6"/>
    <p:sldId id="299" r:id="rId7"/>
    <p:sldId id="279" r:id="rId8"/>
    <p:sldId id="277" r:id="rId9"/>
    <p:sldId id="280" r:id="rId10"/>
    <p:sldId id="281" r:id="rId11"/>
    <p:sldId id="282" r:id="rId12"/>
    <p:sldId id="283" r:id="rId13"/>
    <p:sldId id="284" r:id="rId14"/>
    <p:sldId id="285" r:id="rId15"/>
    <p:sldId id="287" r:id="rId16"/>
    <p:sldId id="286" r:id="rId17"/>
    <p:sldId id="288" r:id="rId18"/>
    <p:sldId id="300" r:id="rId19"/>
    <p:sldId id="302" r:id="rId20"/>
    <p:sldId id="303" r:id="rId21"/>
    <p:sldId id="304" r:id="rId22"/>
    <p:sldId id="305" r:id="rId23"/>
    <p:sldId id="306" r:id="rId24"/>
    <p:sldId id="307" r:id="rId25"/>
    <p:sldId id="308" r:id="rId26"/>
    <p:sldId id="309" r:id="rId27"/>
    <p:sldId id="310" r:id="rId28"/>
    <p:sldId id="290" r:id="rId29"/>
    <p:sldId id="291" r:id="rId30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="" xmlns:p14="http://schemas.microsoft.com/office/powerpoint/2010/main" val="0"/>
    </p:ext>
    <p:ext uri="{D31A062A-798A-4329-ABDD-BBA856620510}">
      <p14:defaultImageDpi xmlns=""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21E4AEA4-8DFA-4A89-87EB-49C32662AFE0}" styleName="Средний стиль 2 - акцент 2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2">
              <a:tint val="20000"/>
            </a:schemeClr>
          </a:solidFill>
        </a:fill>
      </a:tcStyle>
    </a:wholeTbl>
    <a:band1H>
      <a:tcStyle>
        <a:tcBdr/>
        <a:fill>
          <a:solidFill>
            <a:schemeClr val="accent2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2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2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2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2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4926" autoAdjust="0"/>
    <p:restoredTop sz="94660"/>
  </p:normalViewPr>
  <p:slideViewPr>
    <p:cSldViewPr>
      <p:cViewPr varScale="1">
        <p:scale>
          <a:sx n="64" d="100"/>
          <a:sy n="64" d="100"/>
        </p:scale>
        <p:origin x="-1506" y="-102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sorterViewPr>
    <p:cViewPr>
      <p:scale>
        <a:sx n="100" d="100"/>
        <a:sy n="100" d="100"/>
      </p:scale>
      <p:origin x="0" y="3648"/>
    </p:cViewPr>
  </p:sorter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tableStyles" Target="tableStyle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theme" Target="theme/theme1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viewProps" Target="viewProp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01.07.2021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8" Type="http://schemas.openxmlformats.org/officeDocument/2006/relationships/image" Target="../media/image6.jpeg"/><Relationship Id="rId13" Type="http://schemas.openxmlformats.org/officeDocument/2006/relationships/slide" Target="slide22.xml"/><Relationship Id="rId18" Type="http://schemas.openxmlformats.org/officeDocument/2006/relationships/image" Target="../media/image11.jpeg"/><Relationship Id="rId3" Type="http://schemas.openxmlformats.org/officeDocument/2006/relationships/slide" Target="slide24.xml"/><Relationship Id="rId21" Type="http://schemas.openxmlformats.org/officeDocument/2006/relationships/slide" Target="slide27.xml"/><Relationship Id="rId7" Type="http://schemas.openxmlformats.org/officeDocument/2006/relationships/slide" Target="slide19.xml"/><Relationship Id="rId12" Type="http://schemas.openxmlformats.org/officeDocument/2006/relationships/image" Target="../media/image8.jpeg"/><Relationship Id="rId17" Type="http://schemas.openxmlformats.org/officeDocument/2006/relationships/slide" Target="slide26.xml"/><Relationship Id="rId2" Type="http://schemas.openxmlformats.org/officeDocument/2006/relationships/image" Target="../media/image2.jpeg"/><Relationship Id="rId16" Type="http://schemas.openxmlformats.org/officeDocument/2006/relationships/image" Target="../media/image10.jpeg"/><Relationship Id="rId20" Type="http://schemas.openxmlformats.org/officeDocument/2006/relationships/image" Target="../media/image12.jpe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jpeg"/><Relationship Id="rId11" Type="http://schemas.openxmlformats.org/officeDocument/2006/relationships/slide" Target="slide21.xml"/><Relationship Id="rId5" Type="http://schemas.openxmlformats.org/officeDocument/2006/relationships/slide" Target="slide18.xml"/><Relationship Id="rId15" Type="http://schemas.openxmlformats.org/officeDocument/2006/relationships/slide" Target="slide25.xml"/><Relationship Id="rId10" Type="http://schemas.openxmlformats.org/officeDocument/2006/relationships/image" Target="../media/image7.jpeg"/><Relationship Id="rId19" Type="http://schemas.openxmlformats.org/officeDocument/2006/relationships/slide" Target="slide23.xml"/><Relationship Id="rId4" Type="http://schemas.openxmlformats.org/officeDocument/2006/relationships/image" Target="../media/image4.jpeg"/><Relationship Id="rId9" Type="http://schemas.openxmlformats.org/officeDocument/2006/relationships/slide" Target="slide20.xml"/><Relationship Id="rId14" Type="http://schemas.openxmlformats.org/officeDocument/2006/relationships/image" Target="../media/image9.jpeg"/><Relationship Id="rId22" Type="http://schemas.openxmlformats.org/officeDocument/2006/relationships/image" Target="../media/image13.jpeg"/></Relationships>
</file>

<file path=ppt/slides/_rels/slide18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19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1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slideLayout" Target="../slideLayouts/slideLayout7.xml"/><Relationship Id="rId1" Type="http://schemas.openxmlformats.org/officeDocument/2006/relationships/themeOverride" Target="../theme/themeOverride1.xml"/><Relationship Id="rId4" Type="http://schemas.openxmlformats.org/officeDocument/2006/relationships/slide" Target="slide17.xml"/></Relationships>
</file>

<file path=ppt/slides/_rels/slide25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6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slide" Target="slide17.xml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7.xml"/></Relationships>
</file>

<file path=ppt/slides/_rels/slide2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4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5" name="Рисунок 4" descr="https://im1-tub-ru.yandex.net/i?id=a3f919a73efd24d8ac6fc3795aa4880c&amp;n=33&amp;h=215&amp;w=233"/>
          <p:cNvPicPr/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/>
          <a:stretch>
            <a:fillRect/>
          </a:stretch>
        </p:blipFill>
        <p:spPr bwMode="auto">
          <a:xfrm>
            <a:off x="0" y="0"/>
            <a:ext cx="9144000" cy="6858000"/>
          </a:xfrm>
          <a:prstGeom prst="rect">
            <a:avLst/>
          </a:prstGeom>
          <a:solidFill>
            <a:schemeClr val="tx1">
              <a:lumMod val="65000"/>
              <a:lumOff val="35000"/>
              <a:alpha val="0"/>
            </a:schemeClr>
          </a:solidFill>
          <a:ln w="9525">
            <a:noFill/>
            <a:miter lim="800000"/>
            <a:headEnd/>
            <a:tailEnd/>
          </a:ln>
        </p:spPr>
      </p:pic>
      <p:sp>
        <p:nvSpPr>
          <p:cNvPr id="6" name="TextBox 5"/>
          <p:cNvSpPr txBox="1"/>
          <p:nvPr/>
        </p:nvSpPr>
        <p:spPr>
          <a:xfrm>
            <a:off x="857224" y="428604"/>
            <a:ext cx="7000924" cy="1015663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Муниципальное образовательное учреждение средняя общеобразовательная школа №2</a:t>
            </a:r>
          </a:p>
          <a:p>
            <a:pPr algn="ctr"/>
            <a:r>
              <a:rPr lang="ru-RU" sz="2000" dirty="0" smtClean="0">
                <a:solidFill>
                  <a:schemeClr val="accent2">
                    <a:lumMod val="50000"/>
                  </a:schemeClr>
                </a:solidFill>
                <a:latin typeface="Times New Roman" pitchFamily="18" charset="0"/>
                <a:cs typeface="Times New Roman" pitchFamily="18" charset="0"/>
              </a:rPr>
              <a:t> имени Героя Советского Союза Р.М. Сазонова</a:t>
            </a:r>
            <a:endParaRPr lang="ru-RU" sz="2000" dirty="0">
              <a:solidFill>
                <a:schemeClr val="accent2">
                  <a:lumMod val="50000"/>
                </a:schemeClr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" name="TextBox 6"/>
          <p:cNvSpPr txBox="1"/>
          <p:nvPr/>
        </p:nvSpPr>
        <p:spPr>
          <a:xfrm>
            <a:off x="2571736" y="6143644"/>
            <a:ext cx="6072230" cy="461665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400" dirty="0" smtClean="0">
                <a:solidFill>
                  <a:schemeClr val="accent2">
                    <a:lumMod val="50000"/>
                  </a:schemeClr>
                </a:solidFill>
              </a:rPr>
              <a:t>г. </a:t>
            </a:r>
            <a:r>
              <a:rPr lang="ru-RU" sz="2400" smtClean="0">
                <a:solidFill>
                  <a:schemeClr val="accent2">
                    <a:lumMod val="50000"/>
                  </a:schemeClr>
                </a:solidFill>
              </a:rPr>
              <a:t>Белинский </a:t>
            </a:r>
            <a:r>
              <a:rPr lang="ru-RU" sz="2400" smtClean="0">
                <a:solidFill>
                  <a:schemeClr val="accent2">
                    <a:lumMod val="50000"/>
                  </a:schemeClr>
                </a:solidFill>
              </a:rPr>
              <a:t>2021</a:t>
            </a:r>
            <a:endParaRPr lang="ru-RU" sz="2400" dirty="0">
              <a:solidFill>
                <a:schemeClr val="accent2">
                  <a:lumMod val="50000"/>
                </a:schemeClr>
              </a:solidFill>
            </a:endParaRPr>
          </a:p>
        </p:txBody>
      </p:sp>
      <p:sp>
        <p:nvSpPr>
          <p:cNvPr id="8" name="TextBox 7"/>
          <p:cNvSpPr txBox="1"/>
          <p:nvPr/>
        </p:nvSpPr>
        <p:spPr>
          <a:xfrm>
            <a:off x="571472" y="1928802"/>
            <a:ext cx="8358246" cy="1631216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4000" b="1" dirty="0" smtClean="0">
                <a:solidFill>
                  <a:schemeClr val="accent2">
                    <a:lumMod val="75000"/>
                  </a:schemeClr>
                </a:solidFill>
                <a:latin typeface="Times New Roman" pitchFamily="18" charset="0"/>
                <a:cs typeface="Times New Roman" pitchFamily="18" charset="0"/>
              </a:rPr>
              <a:t>Мастер  - класс</a:t>
            </a:r>
          </a:p>
          <a:p>
            <a:pPr algn="ctr"/>
            <a:r>
              <a:rPr lang="ru-RU" sz="6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«Учимся  писать эссе»</a:t>
            </a:r>
            <a:endParaRPr lang="ru-RU" sz="60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9" name="TextBox 8"/>
          <p:cNvSpPr txBox="1"/>
          <p:nvPr/>
        </p:nvSpPr>
        <p:spPr>
          <a:xfrm>
            <a:off x="3857620" y="4714884"/>
            <a:ext cx="5000660" cy="52322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r"/>
            <a:r>
              <a:rPr lang="ru-RU" sz="2800" b="1" dirty="0" smtClean="0"/>
              <a:t>Учитель: </a:t>
            </a:r>
            <a:r>
              <a:rPr lang="ru-RU" sz="2800" b="1" dirty="0" err="1" smtClean="0"/>
              <a:t>Екимочкина</a:t>
            </a:r>
            <a:r>
              <a:rPr lang="ru-RU" sz="2800" b="1" dirty="0" smtClean="0"/>
              <a:t> Е.Ф.</a:t>
            </a:r>
            <a:endParaRPr lang="ru-RU" sz="2800" b="1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928670"/>
            <a:ext cx="8229600" cy="488968"/>
          </a:xfrm>
        </p:spPr>
        <p:txBody>
          <a:bodyPr>
            <a:normAutofit fontScale="90000"/>
          </a:bodyPr>
          <a:lstStyle/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Пошаговые действия учащихся в процессе написания эссе.</a:t>
            </a:r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32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Определения проблемы высказывания: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928663" y="4214818"/>
          <a:ext cx="7786742" cy="701040"/>
        </p:xfrm>
        <a:graphic>
          <a:graphicData uri="http://schemas.openxmlformats.org/drawingml/2006/table">
            <a:tbl>
              <a:tblPr/>
              <a:tblGrid>
                <a:gridCol w="1879929"/>
                <a:gridCol w="553504"/>
                <a:gridCol w="553504"/>
                <a:gridCol w="553504"/>
                <a:gridCol w="554196"/>
                <a:gridCol w="554196"/>
                <a:gridCol w="554196"/>
                <a:gridCol w="554196"/>
                <a:gridCol w="554196"/>
                <a:gridCol w="749063"/>
                <a:gridCol w="726258"/>
              </a:tblGrid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 Высказывание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2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3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4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5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6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7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8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9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>
                          <a:latin typeface="Times New Roman"/>
                          <a:ea typeface="Times New Roman"/>
                          <a:cs typeface="Times New Roman"/>
                        </a:rPr>
                        <a:t>10</a:t>
                      </a:r>
                      <a:endParaRPr lang="ru-RU" sz="20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0"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r>
                        <a:rPr lang="ru-RU" sz="2000" dirty="0">
                          <a:latin typeface="Times New Roman"/>
                          <a:ea typeface="Times New Roman"/>
                          <a:cs typeface="Times New Roman"/>
                        </a:rPr>
                        <a:t>Проблема</a:t>
                      </a:r>
                      <a:endParaRPr lang="ru-RU" sz="20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algn="ctr">
                        <a:lnSpc>
                          <a:spcPct val="115000"/>
                        </a:lnSpc>
                        <a:spcAft>
                          <a:spcPts val="1000"/>
                        </a:spcAft>
                      </a:pPr>
                      <a:endParaRPr lang="ru-RU" sz="20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0" marR="0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  <p:sp>
        <p:nvSpPr>
          <p:cNvPr id="18433" name="Rectangle 1"/>
          <p:cNvSpPr>
            <a:spLocks noChangeArrowheads="1"/>
          </p:cNvSpPr>
          <p:nvPr/>
        </p:nvSpPr>
        <p:spPr bwMode="auto">
          <a:xfrm>
            <a:off x="0" y="0"/>
            <a:ext cx="9144000" cy="4572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pPr marL="0" marR="0" lvl="0" indent="0" algn="l" defTabSz="914400" rtl="0" eaLnBrk="1" fontAlgn="base" latinLnBrk="0" hangingPunct="1">
              <a:lnSpc>
                <a:spcPct val="100000"/>
              </a:lnSpc>
              <a:spcBef>
                <a:spcPct val="0"/>
              </a:spcBef>
              <a:spcAft>
                <a:spcPct val="0"/>
              </a:spcAft>
              <a:buClrTx/>
              <a:buSzTx/>
              <a:buFontTx/>
              <a:buNone/>
              <a:tabLst/>
            </a:pPr>
            <a:endParaRPr kumimoji="0" lang="ru-RU" sz="1800" b="0" i="0" u="none" strike="noStrike" cap="none" normalizeH="0" baseline="0" smtClean="0">
              <a:ln>
                <a:noFill/>
              </a:ln>
              <a:solidFill>
                <a:schemeClr val="tx1"/>
              </a:solidFill>
              <a:effectLst/>
              <a:latin typeface="Arial" pitchFamily="34" charset="0"/>
              <a:cs typeface="Arial" pitchFamily="34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>
            <a:normAutofit fontScale="90000"/>
          </a:bodyPr>
          <a:lstStyle/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Пошаговые действия учащихся в процессе написания эссе.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Актуальность высказывания: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1285852" y="1857364"/>
            <a:ext cx="7400948" cy="4268799"/>
          </a:xfrm>
        </p:spPr>
        <p:txBody>
          <a:bodyPr>
            <a:normAutofit fontScale="25000" lnSpcReduction="20000"/>
          </a:bodyPr>
          <a:lstStyle/>
          <a:p>
            <a:pPr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Данная проблема является актуальной в условиях…</a:t>
            </a:r>
          </a:p>
          <a:p>
            <a:pPr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…глобализации общественных отношений;</a:t>
            </a:r>
          </a:p>
          <a:p>
            <a:pPr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…формирования единого информационного, образовательного, экономического пространства;</a:t>
            </a:r>
          </a:p>
          <a:p>
            <a:pPr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…обострения глобальных проблем современности;</a:t>
            </a:r>
          </a:p>
          <a:p>
            <a:pPr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…особого противоречивого характера научных открытий и изобретений;</a:t>
            </a:r>
          </a:p>
          <a:p>
            <a:pPr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… развития международной интеграции;</a:t>
            </a:r>
          </a:p>
          <a:p>
            <a:pPr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…современной рыночной экономики;</a:t>
            </a:r>
          </a:p>
          <a:p>
            <a:pPr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…развития и преодоления мирового экономического кризиса;</a:t>
            </a:r>
          </a:p>
          <a:p>
            <a:pPr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…жесткой дифференциации общества;</a:t>
            </a:r>
          </a:p>
          <a:p>
            <a:pPr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…открытой социальной структуры современного общества;</a:t>
            </a:r>
          </a:p>
          <a:p>
            <a:pPr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…формирования правового государства;</a:t>
            </a:r>
          </a:p>
          <a:p>
            <a:pPr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…преодоления духовного, нравственного кризиса;</a:t>
            </a:r>
          </a:p>
          <a:p>
            <a:pPr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…диалога культур;</a:t>
            </a:r>
          </a:p>
          <a:p>
            <a:pPr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…необходимости  сохранения собственной </a:t>
            </a:r>
            <a:r>
              <a:rPr lang="ru-RU" sz="6200" dirty="0">
                <a:latin typeface="Times New Roman" pitchFamily="18" charset="0"/>
                <a:cs typeface="Times New Roman" pitchFamily="18" charset="0"/>
              </a:rPr>
              <a:t>и</a:t>
            </a: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дентичности, традиционных духовных ценностей;</a:t>
            </a:r>
          </a:p>
          <a:p>
            <a:pPr>
              <a:buNone/>
            </a:pPr>
            <a:r>
              <a:rPr lang="ru-RU" sz="6200" dirty="0" smtClean="0">
                <a:latin typeface="Times New Roman" pitchFamily="18" charset="0"/>
                <a:cs typeface="Times New Roman" pitchFamily="18" charset="0"/>
              </a:rPr>
              <a:t>Данная проблема является вечной  в философии, по- прежнему актуальна, так как ее решение способствует формированию определенного типа мировоззрения людей: научного </a:t>
            </a:r>
            <a:r>
              <a:rPr lang="ru-RU" sz="7200" dirty="0" smtClean="0">
                <a:latin typeface="Times New Roman" pitchFamily="18" charset="0"/>
                <a:cs typeface="Times New Roman" pitchFamily="18" charset="0"/>
              </a:rPr>
              <a:t>или религиозного.</a:t>
            </a:r>
            <a:endParaRPr lang="ru-RU" sz="72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>
            <a:normAutofit fontScale="90000"/>
          </a:bodyPr>
          <a:lstStyle/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Пошаговые действия учащихся в процессе написания эссе.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Смысл высказывания: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Содержимое 7"/>
          <p:cNvGraphicFramePr>
            <a:graphicFrameLocks noGrp="1"/>
          </p:cNvGraphicFramePr>
          <p:nvPr>
            <p:ph idx="1"/>
          </p:nvPr>
        </p:nvGraphicFramePr>
        <p:xfrm>
          <a:off x="1142974" y="4235568"/>
          <a:ext cx="7543826" cy="1682496"/>
        </p:xfrm>
        <a:graphic>
          <a:graphicData uri="http://schemas.openxmlformats.org/drawingml/2006/table">
            <a:tbl>
              <a:tblPr/>
              <a:tblGrid>
                <a:gridCol w="1256701"/>
                <a:gridCol w="1257425"/>
                <a:gridCol w="1257425"/>
                <a:gridCol w="1257425"/>
                <a:gridCol w="1257425"/>
                <a:gridCol w="1257425"/>
              </a:tblGrid>
              <a:tr h="181710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Цитата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788" marR="507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А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788" marR="507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Б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788" marR="507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В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788" marR="507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Г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788" marR="507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>
                          <a:latin typeface="Times New Roman"/>
                          <a:ea typeface="Times New Roman"/>
                          <a:cs typeface="Times New Roman"/>
                        </a:rPr>
                        <a:t>Д</a:t>
                      </a:r>
                      <a:endParaRPr lang="ru-RU" sz="240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788" marR="507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  <a:tr h="545129"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r>
                        <a:rPr lang="ru-RU" sz="2400" dirty="0">
                          <a:latin typeface="Times New Roman"/>
                          <a:ea typeface="Times New Roman"/>
                          <a:cs typeface="Times New Roman"/>
                        </a:rPr>
                        <a:t>Смысл высказывания</a:t>
                      </a:r>
                      <a:endParaRPr lang="ru-RU" sz="240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50788" marR="507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788" marR="507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788" marR="507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788" marR="507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788" marR="507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>
                        <a:lnSpc>
                          <a:spcPct val="115000"/>
                        </a:lnSpc>
                        <a:spcAft>
                          <a:spcPts val="0"/>
                        </a:spcAft>
                      </a:pPr>
                      <a:endParaRPr lang="ru-RU" sz="2400" dirty="0">
                        <a:latin typeface="Times New Roman"/>
                        <a:ea typeface="Times New Roman"/>
                        <a:cs typeface="Times New Roman"/>
                      </a:endParaRPr>
                    </a:p>
                  </a:txBody>
                  <a:tcPr marL="50788" marR="50788" marT="0" marB="0">
                    <a:lnL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0000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>
            <a:normAutofit fontScale="90000"/>
          </a:bodyPr>
          <a:lstStyle/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Пошаговые действия учащихся в процессе написания эссе.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Формулировка собственного мнения:</a:t>
            </a:r>
            <a:endParaRPr lang="ru-RU" dirty="0"/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1071538" y="2143116"/>
            <a:ext cx="7615262" cy="378621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Я согласен с автором в том, что...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Нельзя не согласиться с автором данного высказывания, по­тому что...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Автор был прав, так как...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На мой взгляд, автор совершенно чётко отразил в своём вы­сказывании картину современной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России (современного обще­ства... ситуацию, сложившуюся в обществе... одну из проблем современности).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Действительно...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Позволю себе не согласиться с мнением автора о том, что... Отчасти я придерживаюсь точки зрения автора по поводу..., но с ... не могу согласиться.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 не задумывались ли вы над тем, что...?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Я готов(а) согласиться с мнением автора...</a:t>
            </a:r>
          </a:p>
          <a:p>
            <a:pPr>
              <a:buNone/>
            </a:pP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Я готов(а) разделить точку зрения автора...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Я готов(а) согласиться с автором в той части высказывания, где он...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Я готов(а) поспорить с мнением автора...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Автор был прав, утверждая, что...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Данная проблема столь многогранна, что дать однозначную оценку весьма сложно...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Проблема, поднятая автором, имеет ряд аспектов, я в своем сочинении попытался(</a:t>
            </a:r>
            <a:r>
              <a:rPr lang="ru-RU" sz="1400" dirty="0" err="1" smtClean="0">
                <a:latin typeface="Times New Roman" pitchFamily="18" charset="0"/>
                <a:cs typeface="Times New Roman" pitchFamily="18" charset="0"/>
              </a:rPr>
              <a:t>лась</a:t>
            </a: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) раскрыть лишь один (некоторые) из них. Остальные остались за рамками моего сочинения.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Тема для дискуссий остается открытой...</a:t>
            </a:r>
            <a:br>
              <a:rPr lang="ru-RU" sz="14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400" dirty="0" smtClean="0">
                <a:latin typeface="Times New Roman" pitchFamily="18" charset="0"/>
                <a:cs typeface="Times New Roman" pitchFamily="18" charset="0"/>
              </a:rPr>
              <a:t>Я имею иную точку зрения, отличную от авторской...</a:t>
            </a:r>
            <a:endParaRPr lang="ru-RU" sz="14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785794"/>
            <a:ext cx="8229600" cy="631844"/>
          </a:xfrm>
        </p:spPr>
        <p:txBody>
          <a:bodyPr>
            <a:normAutofit fontScale="90000"/>
          </a:bodyPr>
          <a:lstStyle/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Пошаговые действия учащихся в процессе написания эссе.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Теоретическая и эмпирическая аргументация:</a:t>
            </a:r>
            <a:endParaRPr lang="ru-RU" dirty="0"/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1000100" y="2357430"/>
            <a:ext cx="7686700" cy="1928825"/>
          </a:xfrm>
        </p:spPr>
        <p:txBody>
          <a:bodyPr>
            <a:normAutofit fontScale="85000" lnSpcReduction="20000"/>
          </a:bodyPr>
          <a:lstStyle/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Эмпирический уровень предусматривает освещение проблемы в трёх направлениях: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• использование примеров из истории и литературы;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•обращение к социальным реалиям (сведения СМИ, моделиро­ванные примеры);</a:t>
            </a:r>
          </a:p>
          <a:p>
            <a:pPr>
              <a:buNone/>
            </a:pPr>
            <a:r>
              <a:rPr lang="ru-RU" sz="2600" dirty="0" smtClean="0">
                <a:latin typeface="Times New Roman" pitchFamily="18" charset="0"/>
                <a:cs typeface="Times New Roman" pitchFamily="18" charset="0"/>
              </a:rPr>
              <a:t>• опора на личный опыт.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Пошаговые действия учащихся в процессе написания эссе.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Вывод:</a:t>
            </a:r>
            <a:endParaRPr lang="ru-RU" dirty="0"/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928662" y="2071678"/>
            <a:ext cx="7758138" cy="4054485"/>
          </a:xfrm>
        </p:spPr>
        <p:txBody>
          <a:bodyPr>
            <a:noAutofit/>
          </a:bodyPr>
          <a:lstStyle/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Таким образом, можно сделать вывод…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 основании своих рассуждений подведу итог …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заключении можно утверждать, что…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В заключении можно сделать вывод, что…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Подводя общую черту, хотелось бы отметить, что…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На основании всего вышеизложенного, можно утверждать, что…</a:t>
            </a:r>
          </a:p>
          <a:p>
            <a:pPr>
              <a:buNone/>
            </a:pP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Подводя общую черту, хотелось бы отметить, что...</a:t>
            </a:r>
            <a:br>
              <a:rPr lang="ru-RU" sz="1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Подводя итоги, можно перечислить вопросы, которые связаны с данной проблемой (темой), но остались нераскрытыми...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1142976" y="0"/>
            <a:ext cx="7543824" cy="1214422"/>
          </a:xfrm>
        </p:spPr>
        <p:txBody>
          <a:bodyPr>
            <a:noAutofit/>
          </a:bodyPr>
          <a:lstStyle/>
          <a:p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Какие существуют основания для повышения или понижения</a:t>
            </a:r>
            <a:b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28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оценки за эссе? </a:t>
            </a:r>
            <a:endParaRPr lang="ru-RU" sz="28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8" name="Содержимое 7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="" xmlns:p14="http://schemas.microsoft.com/office/powerpoint/2010/main" val="3833120695"/>
              </p:ext>
            </p:extLst>
          </p:nvPr>
        </p:nvGraphicFramePr>
        <p:xfrm>
          <a:off x="-3770" y="1268760"/>
          <a:ext cx="9147770" cy="5661134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4791794"/>
                <a:gridCol w="4355976"/>
              </a:tblGrid>
              <a:tr h="388094"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Основания для</a:t>
                      </a:r>
                      <a:r>
                        <a:rPr lang="ru-RU" sz="1600" baseline="0" dirty="0" smtClean="0"/>
                        <a:t> более высокого балла</a:t>
                      </a:r>
                      <a:endParaRPr lang="ru-RU" sz="16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dirty="0" smtClean="0"/>
                        <a:t>Основания для низкого балла</a:t>
                      </a:r>
                      <a:endParaRPr lang="ru-RU" sz="1600" dirty="0"/>
                    </a:p>
                  </a:txBody>
                  <a:tcPr/>
                </a:tc>
              </a:tr>
              <a:tr h="476002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 раскрытии смысла высказывания выделены несколько взаимосвязанных аспектов.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Среди приведённых теоретических положений встречаются ошибочные суждения и неточности.</a:t>
                      </a:r>
                      <a:endParaRPr lang="ru-RU" sz="1600" kern="1200" dirty="0">
                        <a:solidFill>
                          <a:schemeClr val="dk1"/>
                        </a:solidFill>
                        <a:latin typeface="Times New Roman" pitchFamily="18" charset="0"/>
                        <a:ea typeface="+mn-ea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792088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Теоретические положения развёрнуты в систему обоснования. </a:t>
                      </a:r>
                    </a:p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 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Содержится много «информационного шума» — положений, не имеющих непосредственного отношения к теме, повторы одной и той же мысли, поданной в другом словесном выражении.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0117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Приводимые примеры взяты из различных областей общественной жизни.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Используемые примеры слабо связаны с теоретическим обоснованием.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4016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В рассуждениях используется «доказательство от противного». 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Аргументация дана на бытовом или декларативном уровне.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53148">
                <a:tc>
                  <a:txBody>
                    <a:bodyPr/>
                    <a:lstStyle/>
                    <a:p>
                      <a:pPr marL="0" marR="0" indent="0" algn="l" defTabSz="914400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Уместно и корректно использованы примеры из личного социального опыта.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Дана обширная, но достаточно путаная аргументация при непоследовательном изложении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478904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Используются примеры из других учебных курсов — истории, географии, литературы.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17204">
                <a:tc>
                  <a:txBody>
                    <a:bodyPr/>
                    <a:lstStyle/>
                    <a:p>
                      <a:r>
                        <a:rPr lang="ru-RU" sz="160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Работа отличается целостностью, завершённостью и соразмерностью частей.</a:t>
                      </a:r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sz="16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14400" y="857232"/>
            <a:ext cx="8229600" cy="560406"/>
          </a:xfrm>
        </p:spPr>
        <p:txBody>
          <a:bodyPr>
            <a:normAutofit fontScale="90000"/>
          </a:bodyPr>
          <a:lstStyle/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Практическая часть.</a:t>
            </a:r>
            <a:b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</a:br>
            <a:r>
              <a:rPr lang="ru-RU" sz="40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Выбор высказывания:</a:t>
            </a:r>
            <a:r>
              <a:rPr lang="ru-RU" dirty="0" smtClean="0"/>
              <a:t/>
            </a:r>
            <a:br>
              <a:rPr lang="ru-RU" dirty="0" smtClean="0"/>
            </a:br>
            <a:endParaRPr lang="ru-RU" dirty="0"/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https://im1-tub-ru.yandex.net/i?id=724d135c497610863f524261b1859c40&amp;n=33&amp;h=215&amp;w=172">
            <a:hlinkClick r:id="rId3" action="ppaction://hlinksldjump"/>
          </p:cNvPr>
          <p:cNvPicPr/>
          <p:nvPr/>
        </p:nvPicPr>
        <p:blipFill>
          <a:blip r:embed="rId4"/>
          <a:srcRect/>
          <a:stretch>
            <a:fillRect/>
          </a:stretch>
        </p:blipFill>
        <p:spPr bwMode="auto">
          <a:xfrm>
            <a:off x="357158" y="4357694"/>
            <a:ext cx="144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5" name="Рисунок 14" descr="https://im3-tub-ru.yandex.net/i?id=a268562f09c28bdc4aa6027c33443d25&amp;n=33&amp;h=215&amp;w=219">
            <a:hlinkClick r:id="rId5" action="ppaction://hlinksldjump"/>
          </p:cNvPr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214282" y="1643050"/>
            <a:ext cx="144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Рисунок 15" descr="https://im0-tub-ru.yandex.net/i?id=7af2ce75c33f1050e31d89a48000ab5b&amp;n=33&amp;h=215&amp;w=174">
            <a:hlinkClick r:id="rId7" action="ppaction://hlinksldjump"/>
          </p:cNvPr>
          <p:cNvPicPr/>
          <p:nvPr/>
        </p:nvPicPr>
        <p:blipFill>
          <a:blip r:embed="rId8"/>
          <a:srcRect/>
          <a:stretch>
            <a:fillRect/>
          </a:stretch>
        </p:blipFill>
        <p:spPr bwMode="auto">
          <a:xfrm>
            <a:off x="1917554" y="1643050"/>
            <a:ext cx="144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7" name="Рисунок 16" descr="http://img0.liveinternet.ru/images/attach/c/0/44/474/44474933_Charles_Greeley_Abbot00.jpg">
            <a:hlinkClick r:id="rId9" action="ppaction://hlinksldjump"/>
          </p:cNvPr>
          <p:cNvPicPr/>
          <p:nvPr/>
        </p:nvPicPr>
        <p:blipFill>
          <a:blip r:embed="rId10"/>
          <a:srcRect/>
          <a:stretch>
            <a:fillRect/>
          </a:stretch>
        </p:blipFill>
        <p:spPr bwMode="auto">
          <a:xfrm>
            <a:off x="3703504" y="1643050"/>
            <a:ext cx="144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8" name="Рисунок 17" descr="https://im1-tub-ru.yandex.net/i?id=a4966527efd3ccecf7ea689888425ef3&amp;n=33&amp;h=215&amp;w=152">
            <a:hlinkClick r:id="rId11" action="ppaction://hlinksldjump"/>
          </p:cNvPr>
          <p:cNvPicPr/>
          <p:nvPr/>
        </p:nvPicPr>
        <p:blipFill>
          <a:blip r:embed="rId12"/>
          <a:srcRect/>
          <a:stretch>
            <a:fillRect/>
          </a:stretch>
        </p:blipFill>
        <p:spPr bwMode="auto">
          <a:xfrm>
            <a:off x="5560892" y="1643050"/>
            <a:ext cx="144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9" name="Рисунок 18" descr="Фотография Джеймс Гуднайт (photo James Goodnight)">
            <a:hlinkClick r:id="rId13" action="ppaction://hlinksldjump"/>
          </p:cNvPr>
          <p:cNvPicPr/>
          <p:nvPr/>
        </p:nvPicPr>
        <p:blipFill>
          <a:blip r:embed="rId14"/>
          <a:srcRect/>
          <a:stretch>
            <a:fillRect/>
          </a:stretch>
        </p:blipFill>
        <p:spPr bwMode="auto">
          <a:xfrm>
            <a:off x="7347634" y="1643050"/>
            <a:ext cx="1439208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0" name="Рисунок 19" descr="https://im0-tub-ru.yandex.net/i?id=f14e210771a44abc9fe5d4b7342a4563&amp;n=33&amp;h=215&amp;w=157">
            <a:hlinkClick r:id="rId15" action="ppaction://hlinksldjump"/>
          </p:cNvPr>
          <p:cNvPicPr/>
          <p:nvPr/>
        </p:nvPicPr>
        <p:blipFill>
          <a:blip r:embed="rId16"/>
          <a:srcRect/>
          <a:stretch>
            <a:fillRect/>
          </a:stretch>
        </p:blipFill>
        <p:spPr bwMode="auto">
          <a:xfrm>
            <a:off x="2060430" y="4357694"/>
            <a:ext cx="144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1" name="Рисунок 20" descr="https://im2-tub-ru.yandex.net/i?id=946d163e553cf4effdebaf41d186a4e4&amp;n=33&amp;h=215&amp;w=215">
            <a:hlinkClick r:id="rId17" action="ppaction://hlinksldjump"/>
          </p:cNvPr>
          <p:cNvPicPr/>
          <p:nvPr/>
        </p:nvPicPr>
        <p:blipFill>
          <a:blip r:embed="rId18"/>
          <a:srcRect/>
          <a:stretch>
            <a:fillRect/>
          </a:stretch>
        </p:blipFill>
        <p:spPr bwMode="auto">
          <a:xfrm>
            <a:off x="3774942" y="4357694"/>
            <a:ext cx="144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2" name="Рисунок 21" descr="https://im2-tub-ru.yandex.net/i?id=ba862bd4861225634712509c0d313b03&amp;n=33&amp;h=215&amp;w=263">
            <a:hlinkClick r:id="rId19" action="ppaction://hlinksldjump"/>
          </p:cNvPr>
          <p:cNvPicPr/>
          <p:nvPr/>
        </p:nvPicPr>
        <p:blipFill>
          <a:blip r:embed="rId20"/>
          <a:srcRect/>
          <a:stretch>
            <a:fillRect/>
          </a:stretch>
        </p:blipFill>
        <p:spPr bwMode="auto">
          <a:xfrm>
            <a:off x="5560892" y="4357694"/>
            <a:ext cx="144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23" name="Рисунок 22" descr="https://im1-tub-ru.yandex.net/i?id=315933705e384d5a04d0331314b8c43a&amp;n=33&amp;h=215&amp;w=165">
            <a:hlinkClick r:id="rId21" action="ppaction://hlinksldjump"/>
          </p:cNvPr>
          <p:cNvPicPr/>
          <p:nvPr/>
        </p:nvPicPr>
        <p:blipFill>
          <a:blip r:embed="rId22"/>
          <a:srcRect/>
          <a:stretch>
            <a:fillRect/>
          </a:stretch>
        </p:blipFill>
        <p:spPr bwMode="auto">
          <a:xfrm>
            <a:off x="7429520" y="4357694"/>
            <a:ext cx="1440000" cy="1800000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24" name="TextBox 23"/>
          <p:cNvSpPr txBox="1"/>
          <p:nvPr/>
        </p:nvSpPr>
        <p:spPr>
          <a:xfrm>
            <a:off x="285720" y="364331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И. Кант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5" name="TextBox 24"/>
          <p:cNvSpPr txBox="1"/>
          <p:nvPr/>
        </p:nvSpPr>
        <p:spPr>
          <a:xfrm>
            <a:off x="2000232" y="3643314"/>
            <a:ext cx="128588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Г. Трумэн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6" name="TextBox 25"/>
          <p:cNvSpPr txBox="1"/>
          <p:nvPr/>
        </p:nvSpPr>
        <p:spPr>
          <a:xfrm>
            <a:off x="3929058" y="3643314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Ч.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Аббот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7" name="TextBox 26"/>
          <p:cNvSpPr txBox="1"/>
          <p:nvPr/>
        </p:nvSpPr>
        <p:spPr>
          <a:xfrm>
            <a:off x="5715008" y="3643314"/>
            <a:ext cx="135732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М.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Мамич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8" name="TextBox 27"/>
          <p:cNvSpPr txBox="1"/>
          <p:nvPr/>
        </p:nvSpPr>
        <p:spPr>
          <a:xfrm>
            <a:off x="7286644" y="3643314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Гуднайт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29" name="TextBox 28"/>
          <p:cNvSpPr txBox="1"/>
          <p:nvPr/>
        </p:nvSpPr>
        <p:spPr>
          <a:xfrm>
            <a:off x="467544" y="6372036"/>
            <a:ext cx="108281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Б. Гейтс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0" name="TextBox 29"/>
          <p:cNvSpPr txBox="1"/>
          <p:nvPr/>
        </p:nvSpPr>
        <p:spPr>
          <a:xfrm>
            <a:off x="2065400" y="6357958"/>
            <a:ext cx="171451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Т. </a:t>
            </a:r>
            <a:r>
              <a:rPr lang="ru-RU" b="1" dirty="0" err="1" smtClean="0">
                <a:latin typeface="Times New Roman" pitchFamily="18" charset="0"/>
                <a:cs typeface="Times New Roman" pitchFamily="18" charset="0"/>
              </a:rPr>
              <a:t>Карлейль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1" name="TextBox 30"/>
          <p:cNvSpPr txBox="1"/>
          <p:nvPr/>
        </p:nvSpPr>
        <p:spPr>
          <a:xfrm>
            <a:off x="3721014" y="6357958"/>
            <a:ext cx="164307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Г. Сковорода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2" name="TextBox 31"/>
          <p:cNvSpPr txBox="1"/>
          <p:nvPr/>
        </p:nvSpPr>
        <p:spPr>
          <a:xfrm>
            <a:off x="5666370" y="6381328"/>
            <a:ext cx="178595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У. Черчилль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33" name="TextBox 32"/>
          <p:cNvSpPr txBox="1"/>
          <p:nvPr/>
        </p:nvSpPr>
        <p:spPr>
          <a:xfrm>
            <a:off x="7358082" y="6357958"/>
            <a:ext cx="178591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Д. Фонвизин</a:t>
            </a:r>
            <a:endParaRPr lang="ru-RU" b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Прямоугольник 3"/>
          <p:cNvSpPr/>
          <p:nvPr/>
        </p:nvSpPr>
        <p:spPr>
          <a:xfrm>
            <a:off x="971600" y="981303"/>
            <a:ext cx="7992888" cy="403187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Дух торговли, который рано или поздно овладеет каждым </a:t>
            </a: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народом - 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вот что несовместимо с войной. Из всех сил подчиненных государственной власти, сила денег, пожалуй, самая надежная, и потому государства будут вынуждены содействовать благородному </a:t>
            </a: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миру.</a:t>
            </a:r>
          </a:p>
          <a:p>
            <a:pPr algn="r"/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Кант</a:t>
            </a:r>
            <a:endParaRPr lang="ru-RU" sz="3200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5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7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9550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8" name="Содержимое 6" descr="https://im0-tub-ru.yandex.net/i?id=051e2aab039ec216db376b196c61c837&amp;n=33&amp;h=215&amp;w=215">
            <a:hlinkClick r:id="rId3" action="ppaction://hlinksldjump"/>
          </p:cNvPr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767653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325087"/>
            <a:ext cx="7920880" cy="206210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Спад – это когда ваш сосед теряет работу, кризис – когда работу теряете </a:t>
            </a: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вы. </a:t>
            </a:r>
          </a:p>
          <a:p>
            <a:pPr algn="r"/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Г. 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Трумэн.</a:t>
            </a:r>
          </a:p>
        </p:txBody>
      </p:sp>
      <p:pic>
        <p:nvPicPr>
          <p:cNvPr id="3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6" descr="https://im0-tub-ru.yandex.net/i?id=051e2aab039ec216db376b196c61c837&amp;n=33&amp;h=215&amp;w=215">
            <a:hlinkClick r:id="rId3" action="ppaction://hlinksldjump"/>
          </p:cNvPr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3934936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928662" y="274638"/>
            <a:ext cx="8001056" cy="1143000"/>
          </a:xfrm>
        </p:spPr>
        <p:txBody>
          <a:bodyPr>
            <a:noAutofit/>
          </a:bodyPr>
          <a:lstStyle/>
          <a:p>
            <a:pPr algn="r"/>
            <a:r>
              <a:rPr lang="ru-RU" sz="2400" b="1" i="1" dirty="0" smtClean="0">
                <a:cs typeface="Aharoni" pitchFamily="2" charset="-79"/>
              </a:rPr>
              <a:t>"Спорьте, заблуждайтесь, ошибайтесь, но,</a:t>
            </a:r>
            <a:br>
              <a:rPr lang="ru-RU" sz="2400" b="1" i="1" dirty="0" smtClean="0">
                <a:cs typeface="Aharoni" pitchFamily="2" charset="-79"/>
              </a:rPr>
            </a:br>
            <a:r>
              <a:rPr lang="ru-RU" sz="2400" b="1" i="1" dirty="0" smtClean="0">
                <a:cs typeface="Aharoni" pitchFamily="2" charset="-79"/>
              </a:rPr>
              <a:t>ради Бога, размышляйте, хоть криво, да сами».</a:t>
            </a:r>
            <a:br>
              <a:rPr lang="ru-RU" sz="2400" b="1" i="1" dirty="0" smtClean="0">
                <a:cs typeface="Aharoni" pitchFamily="2" charset="-79"/>
              </a:rPr>
            </a:br>
            <a:r>
              <a:rPr lang="ru-RU" sz="2400" b="1" i="1" dirty="0" smtClean="0">
                <a:cs typeface="Aharoni" pitchFamily="2" charset="-79"/>
              </a:rPr>
              <a:t>  Лессинг.</a:t>
            </a:r>
            <a:endParaRPr lang="ru-RU" sz="2400" b="1" dirty="0">
              <a:cs typeface="Aharoni" pitchFamily="2" charset="-79"/>
            </a:endParaRPr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857224" y="3214686"/>
            <a:ext cx="8143932" cy="2911477"/>
          </a:xfrm>
        </p:spPr>
        <p:txBody>
          <a:bodyPr>
            <a:normAutofit fontScale="92500" lnSpcReduction="10000"/>
          </a:bodyPr>
          <a:lstStyle/>
          <a:p>
            <a:pPr>
              <a:buNone/>
            </a:pPr>
            <a:r>
              <a:rPr lang="ru-RU" sz="5200" b="1" i="1" dirty="0" smtClean="0">
                <a:solidFill>
                  <a:srgbClr val="FF0000"/>
                </a:solidFill>
              </a:rPr>
              <a:t>Эссе</a:t>
            </a:r>
            <a:r>
              <a:rPr lang="ru-RU" b="1" i="1" dirty="0" smtClean="0"/>
              <a:t> 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(от фр. опыт, набросок) – прозаическое ненаучное произведение философской, литературной, исторической, публицистической или иной тематики, в непринужденной форме излагающее личные соображения автора по какому-либо вопросу.</a:t>
            </a:r>
          </a:p>
          <a:p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2" name="Picture 2" descr="http://farm8.staticflickr.com/7182/6956594443_58f5ba13ed_o.jpg"/>
          <p:cNvPicPr>
            <a:picLocks noChangeAspect="1" noChangeArrowheads="1"/>
          </p:cNvPicPr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214282" y="285728"/>
            <a:ext cx="1696652" cy="2262203"/>
          </a:xfrm>
          <a:prstGeom prst="ellipse">
            <a:avLst/>
          </a:prstGeom>
          <a:ln w="63500" cap="rnd">
            <a:solidFill>
              <a:srgbClr val="333333"/>
            </a:solidFill>
          </a:ln>
          <a:effectLst>
            <a:outerShdw blurRad="381000" dist="292100" dir="5400000" sx="-80000" sy="-18000" rotWithShape="0">
              <a:srgbClr val="000000">
                <a:alpha val="22000"/>
              </a:srgbClr>
            </a:outerShdw>
          </a:effectLst>
          <a:scene3d>
            <a:camera prst="orthographicFront"/>
            <a:lightRig rig="contrasting" dir="t">
              <a:rot lat="0" lon="0" rev="3000000"/>
            </a:lightRig>
          </a:scene3d>
          <a:sp3d contourW="7620">
            <a:bevelT w="95250" h="31750"/>
            <a:contourClr>
              <a:srgbClr val="333333"/>
            </a:contourClr>
          </a:sp3d>
        </p:spPr>
      </p:pic>
      <p:sp>
        <p:nvSpPr>
          <p:cNvPr id="14" name="TextBox 13"/>
          <p:cNvSpPr txBox="1"/>
          <p:nvPr/>
        </p:nvSpPr>
        <p:spPr>
          <a:xfrm>
            <a:off x="357158" y="2643182"/>
            <a:ext cx="27860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b="1" i="1" dirty="0" smtClean="0">
                <a:latin typeface="Times New Roman" pitchFamily="18" charset="0"/>
                <a:cs typeface="Times New Roman" pitchFamily="18" charset="0"/>
              </a:rPr>
              <a:t>М. Монтень</a:t>
            </a:r>
            <a:endParaRPr lang="ru-RU" b="1" i="1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556792"/>
            <a:ext cx="7920880" cy="156966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Бизнес без прибыли – такой же бизнес, как соленый огурец – </a:t>
            </a: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конфета.</a:t>
            </a:r>
          </a:p>
          <a:p>
            <a:pPr algn="r"/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Ч. </a:t>
            </a:r>
            <a:r>
              <a:rPr lang="ru-RU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Аббот</a:t>
            </a:r>
            <a:endParaRPr lang="ru-RU" sz="3200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6" descr="https://im0-tub-ru.yandex.net/i?id=051e2aab039ec216db376b196c61c837&amp;n=33&amp;h=215&amp;w=215">
            <a:hlinkClick r:id="rId3" action="ppaction://hlinksldjump"/>
          </p:cNvPr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3381719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397095"/>
            <a:ext cx="7920880" cy="206210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Инфляция – это когда карманы рвутся от денег, а на новый пиджак все еще не </a:t>
            </a: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хватает.</a:t>
            </a:r>
          </a:p>
          <a:p>
            <a:pPr algn="r"/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М. </a:t>
            </a:r>
            <a:r>
              <a:rPr lang="ru-RU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Мамич</a:t>
            </a:r>
            <a:endParaRPr lang="ru-RU" sz="3200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6" descr="https://im0-tub-ru.yandex.net/i?id=051e2aab039ec216db376b196c61c837&amp;n=33&amp;h=215&amp;w=215">
            <a:hlinkClick r:id="rId3" action="ppaction://hlinksldjump"/>
          </p:cNvPr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6135519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314653"/>
            <a:ext cx="7632848" cy="501675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Каждый вечер 95% всех активов моей компании разъезжаются на машинах по домам. Моя задача – создать такие условия труда, чтобы на следующие утро у всех этих людей возникло желание вернуться обратно. Креативность,  которую они приносят в компанию,  создает конкурентное преимущество.</a:t>
            </a:r>
          </a:p>
          <a:p>
            <a:pPr algn="r"/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Д. </a:t>
            </a:r>
            <a:r>
              <a:rPr lang="ru-RU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Гуднайт</a:t>
            </a:r>
            <a:endParaRPr lang="ru-RU" sz="3200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6" descr="https://im0-tub-ru.yandex.net/i?id=051e2aab039ec216db376b196c61c837&amp;n=33&amp;h=215&amp;w=215">
            <a:hlinkClick r:id="rId3" action="ppaction://hlinksldjump"/>
          </p:cNvPr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6191151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268760"/>
            <a:ext cx="7920880" cy="2554545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вы разрушаете свободный рынок, вы создаете черный рынок. Там, где существует десять тысяч предписаний, не может быть уважения к закону</a:t>
            </a: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У. 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Черчилль.</a:t>
            </a:r>
          </a:p>
        </p:txBody>
      </p:sp>
      <p:pic>
        <p:nvPicPr>
          <p:cNvPr id="3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6" descr="https://im0-tub-ru.yandex.net/i?id=051e2aab039ec216db376b196c61c837&amp;n=33&amp;h=215&amp;w=215">
            <a:hlinkClick r:id="rId3" action="ppaction://hlinksldjump"/>
          </p:cNvPr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0830201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2">
                <a:lumMod val="75000"/>
              </a:schemeClr>
            </a:gs>
            <a:gs pos="50000">
              <a:schemeClr val="accent1">
                <a:tint val="44500"/>
                <a:satMod val="160000"/>
              </a:schemeClr>
            </a:gs>
            <a:gs pos="100000">
              <a:schemeClr val="accent1">
                <a:tint val="23500"/>
                <a:satMod val="160000"/>
              </a:schemeClr>
            </a:gs>
          </a:gsLst>
          <a:path path="circle">
            <a:fillToRect l="100000" b="100000"/>
          </a:path>
          <a:tileRect t="-100000" r="-100000"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115616" y="1438905"/>
            <a:ext cx="7920880" cy="206210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Бизнес – Это увлекательнейшая игра, в которой максимум азарта сочетается с минимумом </a:t>
            </a: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правил.</a:t>
            </a:r>
          </a:p>
          <a:p>
            <a:pPr algn="r"/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</a:t>
            </a:r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 </a:t>
            </a: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Гейтс</a:t>
            </a:r>
            <a:endParaRPr lang="ru-RU" sz="3200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6" descr="https://im0-tub-ru.yandex.net/i?id=051e2aab039ec216db376b196c61c837&amp;n=33&amp;h=215&amp;w=215">
            <a:hlinkClick r:id="rId4" action="ppaction://hlinksldjump"/>
          </p:cNvPr>
          <p:cNvPicPr>
            <a:picLocks/>
          </p:cNvPicPr>
          <p:nvPr/>
        </p:nvPicPr>
        <p:blipFill>
          <a:blip r:embed="rId3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2140244802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43608" y="1571308"/>
            <a:ext cx="7920880" cy="1569660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Самый несчастный человек – это тот, для которого  в мире не нашлось </a:t>
            </a: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работы.</a:t>
            </a:r>
          </a:p>
          <a:p>
            <a:pPr algn="r"/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Т. </a:t>
            </a:r>
            <a:r>
              <a:rPr lang="ru-RU" sz="3200" b="1" i="1" dirty="0" err="1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Карлейль</a:t>
            </a:r>
            <a:endParaRPr lang="ru-RU" sz="3200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6" descr="https://im0-tub-ru.yandex.net/i?id=051e2aab039ec216db376b196c61c837&amp;n=33&amp;h=215&amp;w=215">
            <a:hlinkClick r:id="rId3" action="ppaction://hlinksldjump"/>
          </p:cNvPr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11804886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971600" y="1654929"/>
            <a:ext cx="8064896" cy="2062103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Если любишь прибыль, ищи ее приличным путем. Тысяча на то перед тобой благословенных ремесел</a:t>
            </a: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.</a:t>
            </a:r>
          </a:p>
          <a:p>
            <a:pPr algn="r"/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Г. Сковорода</a:t>
            </a:r>
            <a:endParaRPr lang="ru-RU" sz="3200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6" descr="https://im0-tub-ru.yandex.net/i?id=051e2aab039ec216db376b196c61c837&amp;n=33&amp;h=215&amp;w=215">
            <a:hlinkClick r:id="rId3" action="ppaction://hlinksldjump"/>
          </p:cNvPr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06398356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1025078" y="1268760"/>
            <a:ext cx="7939410" cy="3046988"/>
          </a:xfrm>
          <a:prstGeom prst="rect">
            <a:avLst/>
          </a:prstGeom>
        </p:spPr>
        <p:txBody>
          <a:bodyPr wrap="square" anchor="ctr">
            <a:spAutoFit/>
          </a:bodyPr>
          <a:lstStyle/>
          <a:p>
            <a:pPr algn="just"/>
            <a:r>
              <a:rPr lang="ru-RU" sz="3200" b="1" i="1" dirty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Оставляешь богатство детям? Умны будут – без него обойдутся; а глупому сыну не  в помощь богатство. Наличные деньги – не наличные достоинства.  Золотой болван – все </a:t>
            </a:r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болван.</a:t>
            </a:r>
          </a:p>
          <a:p>
            <a:pPr algn="r"/>
            <a:r>
              <a:rPr lang="ru-RU" sz="3200" b="1" i="1" dirty="0" smtClean="0">
                <a:latin typeface="Times New Roman" panose="02020603050405020304" pitchFamily="18" charset="0"/>
                <a:ea typeface="Times New Roman" panose="02020603050405020304" pitchFamily="18" charset="0"/>
                <a:cs typeface="Times New Roman" panose="02020603050405020304" pitchFamily="18" charset="0"/>
              </a:rPr>
              <a:t> Д. Фонвизин</a:t>
            </a:r>
            <a:endParaRPr lang="ru-RU" sz="3200" b="1" i="1" dirty="0">
              <a:latin typeface="Times New Roman" panose="02020603050405020304" pitchFamily="18" charset="0"/>
              <a:ea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pic>
        <p:nvPicPr>
          <p:cNvPr id="3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4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5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6" name="Содержимое 6" descr="https://im0-tub-ru.yandex.net/i?id=051e2aab039ec216db376b196c61c837&amp;n=33&amp;h=215&amp;w=215">
            <a:hlinkClick r:id="rId3" action="ppaction://hlinksldjump"/>
          </p:cNvPr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  <p:extLst>
      <p:ext uri="{BB962C8B-B14F-4D97-AF65-F5344CB8AC3E}">
        <p14:creationId xmlns="" xmlns:p14="http://schemas.microsoft.com/office/powerpoint/2010/main" val="12396184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Рефлексивная мишень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3786182" y="3071810"/>
            <a:ext cx="4900618" cy="3054353"/>
          </a:xfrm>
        </p:spPr>
        <p:txBody>
          <a:bodyPr/>
          <a:lstStyle/>
          <a:p>
            <a:endParaRPr lang="ru-RU" dirty="0"/>
          </a:p>
        </p:txBody>
      </p:sp>
      <p:pic>
        <p:nvPicPr>
          <p:cNvPr id="8" name="Рисунок 7" descr="Image2445"/>
          <p:cNvPicPr/>
          <p:nvPr/>
        </p:nvPicPr>
        <p:blipFill>
          <a:blip r:embed="rId3"/>
          <a:srcRect/>
          <a:stretch>
            <a:fillRect/>
          </a:stretch>
        </p:blipFill>
        <p:spPr bwMode="auto">
          <a:xfrm>
            <a:off x="1142976" y="1428735"/>
            <a:ext cx="7786742" cy="50720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Домашнее задание: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1214414" y="1928802"/>
            <a:ext cx="7929586" cy="4340237"/>
          </a:xfrm>
        </p:spPr>
        <p:txBody>
          <a:bodyPr/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Используя критерии оценивания эссе (Приложения №1) оцените готовое эссе.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1714480" y="1785926"/>
            <a:ext cx="6972320" cy="4340237"/>
          </a:xfrm>
        </p:spPr>
        <p:txBody>
          <a:bodyPr>
            <a:normAutofit fontScale="92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1.Наличие конкретной темы или вопроса.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2.Личностный характер восприятия проблемы и ее осмысления.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3.Небольшой объем.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4.Свободная композиция.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5..Непринужденность повествования.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6.Парадоксальность.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7. Внутреннее смысловое единство.</a:t>
            </a:r>
          </a:p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 8. Открытость.</a:t>
            </a:r>
            <a:endParaRPr lang="ru-RU" dirty="0"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8" name="Заголовок 7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Признаки эссе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Виды эссе: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928662" y="1643050"/>
            <a:ext cx="7686700" cy="4554551"/>
          </a:xfrm>
        </p:spPr>
        <p:txBody>
          <a:bodyPr>
            <a:normAutofit fontScale="55000" lnSpcReduction="20000"/>
          </a:bodyPr>
          <a:lstStyle/>
          <a:p>
            <a:pPr>
              <a:buNone/>
            </a:pPr>
            <a:r>
              <a:rPr lang="ru-RU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С точки зрения содержания</a:t>
            </a:r>
            <a:r>
              <a:rPr lang="ru-RU" sz="3600" b="1" i="1" dirty="0" smtClean="0"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>
              <a:buNone/>
            </a:pPr>
            <a:r>
              <a:rPr lang="ru-RU" sz="3800" i="1" dirty="0" smtClean="0"/>
              <a:t>       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философскими</a:t>
            </a: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литературно-критическими, историческими,        художественными, художественно-публицистическими, духовно-религиозными и др.</a:t>
            </a:r>
          </a:p>
          <a:p>
            <a:pPr>
              <a:buNone/>
            </a:pPr>
            <a:r>
              <a:rPr lang="ru-RU" sz="3300" b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 литературной форме:</a:t>
            </a:r>
          </a:p>
          <a:p>
            <a:pPr>
              <a:buNone/>
            </a:pP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        рецензия, лирическая миниатюра, заметки, странички из    дневника, письма, слова и др.</a:t>
            </a:r>
          </a:p>
          <a:p>
            <a:pPr>
              <a:buNone/>
            </a:pPr>
            <a:r>
              <a:rPr lang="ru-RU" sz="3600" dirty="0" smtClean="0"/>
              <a:t>-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По композиционным особенностям:</a:t>
            </a:r>
          </a:p>
          <a:p>
            <a:pPr>
              <a:buNone/>
            </a:pPr>
            <a:r>
              <a:rPr lang="ru-RU" sz="3800" dirty="0" smtClean="0"/>
              <a:t>          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описательные, повествовательные, рефлексивные, критические, аналитические и др. </a:t>
            </a:r>
          </a:p>
          <a:p>
            <a:pPr>
              <a:buNone/>
            </a:pPr>
            <a:r>
              <a:rPr lang="ru-RU" sz="3600" i="1" dirty="0" smtClean="0">
                <a:latin typeface="Times New Roman" pitchFamily="18" charset="0"/>
                <a:cs typeface="Times New Roman" pitchFamily="18" charset="0"/>
              </a:rPr>
              <a:t>-</a:t>
            </a:r>
            <a:r>
              <a:rPr lang="ru-RU" sz="3600" b="1" dirty="0" err="1" smtClean="0">
                <a:latin typeface="Times New Roman" pitchFamily="18" charset="0"/>
                <a:cs typeface="Times New Roman" pitchFamily="18" charset="0"/>
              </a:rPr>
              <a:t>Субъектно</a:t>
            </a:r>
            <a:r>
              <a:rPr lang="ru-RU" sz="3600" b="1" dirty="0" smtClean="0">
                <a:latin typeface="Times New Roman" pitchFamily="18" charset="0"/>
                <a:cs typeface="Times New Roman" pitchFamily="18" charset="0"/>
              </a:rPr>
              <a:t> –объектный компонент:</a:t>
            </a:r>
          </a:p>
          <a:p>
            <a:pPr>
              <a:buNone/>
            </a:pPr>
            <a:r>
              <a:rPr lang="ru-RU" sz="3800" b="1" i="1" dirty="0" smtClean="0">
                <a:latin typeface="Times New Roman" pitchFamily="18" charset="0"/>
                <a:cs typeface="Times New Roman" pitchFamily="18" charset="0"/>
              </a:rPr>
              <a:t>       личностное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субъективное эссе, где основным элементом является раскрытие той или иной стороны авторской личности, и эссе </a:t>
            </a:r>
            <a:r>
              <a:rPr lang="ru-RU" sz="3800" b="1" i="1" dirty="0" smtClean="0">
                <a:latin typeface="Times New Roman" pitchFamily="18" charset="0"/>
                <a:cs typeface="Times New Roman" pitchFamily="18" charset="0"/>
              </a:rPr>
              <a:t>объективное</a:t>
            </a:r>
            <a:r>
              <a:rPr lang="ru-RU" sz="3800" dirty="0" smtClean="0">
                <a:latin typeface="Times New Roman" pitchFamily="18" charset="0"/>
                <a:cs typeface="Times New Roman" pitchFamily="18" charset="0"/>
              </a:rPr>
              <a:t>, где личностное начало подчинено предмету описания или какой-то идее. </a:t>
            </a: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ru-RU" sz="6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Требования к эссе:</a:t>
            </a:r>
            <a:endParaRPr lang="ru-RU" sz="6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1000100" y="1214422"/>
            <a:ext cx="7215238" cy="4697427"/>
          </a:xfrm>
        </p:spPr>
        <p:txBody>
          <a:bodyPr>
            <a:normAutofit fontScale="77500" lnSpcReduction="20000"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Представление собственной точки зрения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Аргументация фактами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Теоретическое обоснование 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Использование терминов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Использование цитат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Представление различных точек зрения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Самостоятельность и индивидуальность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Логичность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Использование приемов сравнения и обобщения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Грамотность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Понимание смысла высказывания</a:t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>• Связь с жизнью</a:t>
            </a:r>
          </a:p>
          <a:p>
            <a:endParaRPr lang="ru-RU" dirty="0"/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28596" y="-357214"/>
            <a:ext cx="8229600" cy="1417638"/>
          </a:xfrm>
        </p:spPr>
        <p:txBody>
          <a:bodyPr>
            <a:normAutofit/>
          </a:bodyPr>
          <a:lstStyle/>
          <a:p>
            <a:r>
              <a:rPr lang="ru-RU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Критерии</a:t>
            </a:r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 оценивания эссе</a:t>
            </a:r>
            <a:endParaRPr lang="ru-RU" sz="40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1000100" y="1214422"/>
            <a:ext cx="7215238" cy="4697427"/>
          </a:xfrm>
        </p:spPr>
        <p:txBody>
          <a:bodyPr>
            <a:normAutofit/>
          </a:bodyPr>
          <a:lstStyle/>
          <a:p>
            <a:pPr>
              <a:buNone/>
            </a:pPr>
            <a:r>
              <a:rPr lang="ru-RU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dirty="0" smtClean="0">
                <a:latin typeface="Times New Roman" pitchFamily="18" charset="0"/>
                <a:cs typeface="Times New Roman" pitchFamily="18" charset="0"/>
              </a:rPr>
            </a:br>
            <a:endParaRPr lang="ru-RU" dirty="0"/>
          </a:p>
        </p:txBody>
      </p:sp>
      <p:graphicFrame>
        <p:nvGraphicFramePr>
          <p:cNvPr id="8" name="Таблица 7"/>
          <p:cNvGraphicFramePr>
            <a:graphicFrameLocks noGrp="1"/>
          </p:cNvGraphicFramePr>
          <p:nvPr>
            <p:extLst>
              <p:ext uri="{D42A27DB-BD31-4B8C-83A1-F6EECF244321}">
                <p14:modId xmlns="" xmlns:p14="http://schemas.microsoft.com/office/powerpoint/2010/main" val="191023477"/>
              </p:ext>
            </p:extLst>
          </p:nvPr>
        </p:nvGraphicFramePr>
        <p:xfrm>
          <a:off x="0" y="868751"/>
          <a:ext cx="9108505" cy="5944625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395536"/>
                <a:gridCol w="8029400"/>
                <a:gridCol w="683569"/>
              </a:tblGrid>
              <a:tr h="288032"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№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Критерии оценивания задания №29</a:t>
                      </a:r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/>
                        <a:t>Баллы</a:t>
                      </a:r>
                      <a:endParaRPr lang="ru-RU" sz="1200" dirty="0"/>
                    </a:p>
                  </a:txBody>
                  <a:tcPr/>
                </a:tc>
              </a:tr>
              <a:tr h="274355">
                <a:tc rowSpan="3"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К1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Раскрытие смысла высказывания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312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Смысл высказывания раскрыт.</a:t>
                      </a:r>
                    </a:p>
                    <a:p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ИЛИ Содержание ответа дает представление о его понимании.</a:t>
                      </a:r>
                      <a:endParaRPr lang="ru-RU" sz="105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/>
                          <a:ea typeface="Times New Roman"/>
                          <a:cs typeface="Times New Roman"/>
                        </a:rPr>
                        <a:t>Смысл высказывания не раскрыт, содержание ответа не дает представления о его понимании</a:t>
                      </a:r>
                      <a:endParaRPr lang="ru-RU" sz="1050" dirty="0">
                        <a:latin typeface="Calibri"/>
                        <a:ea typeface="Times New Roman"/>
                        <a:cs typeface="Times New Roman"/>
                      </a:endParaRP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4355">
                <a:tc rowSpan="5"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К2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Характер и уровень теоретической аргументации</a:t>
                      </a:r>
                      <a:endParaRPr lang="ru-RU" sz="1200" dirty="0"/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205650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Наличие  ошибочных с точки зрения научного обществознания положений ведёт к снижению оценки по этому критерию на 1 балл </a:t>
                      </a:r>
                      <a:endParaRPr lang="ru-RU" sz="105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24927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Избранная тема (в одном или нескольких аспектах по усмо­трению участника экзамена) раскрывается с опорой на соот­ветствующие понятия, теоретические положения, рассужде­ния и выводы.</a:t>
                      </a:r>
                      <a:endParaRPr lang="ru-RU" sz="105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7275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i="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В ответе приводятся отдельные относящиеся к теме, но не связанные между собой и другими компонентами аргумен­тации понятия или положения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505261">
                <a:tc vMerge="1"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05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Аргументация на теоретическом уровне отсутствует (смысл ключевых понятий не объяснён; теоретические положения, рассуждения и выводы отсутствуют).</a:t>
                      </a:r>
                    </a:p>
                    <a:p>
                      <a:r>
                        <a:rPr lang="ru-RU" sz="1050" i="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ИЛИ используются понятия, положения и выводы, не связан­ные непосредственно с раскрываемой темой</a:t>
                      </a:r>
                      <a:endParaRPr lang="ru-RU" sz="1050" i="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93801">
                <a:tc>
                  <a:txBody>
                    <a:bodyPr/>
                    <a:lstStyle/>
                    <a:p>
                      <a:r>
                        <a:rPr lang="ru-RU" sz="1200" b="1" dirty="0" smtClean="0">
                          <a:latin typeface="Times New Roman" pitchFamily="18" charset="0"/>
                          <a:cs typeface="Times New Roman" pitchFamily="18" charset="0"/>
                        </a:rPr>
                        <a:t>К3</a:t>
                      </a:r>
                      <a:endParaRPr lang="ru-RU" sz="1200" b="1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l"/>
                      <a:r>
                        <a:rPr lang="ru-RU" sz="1200" b="1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Качество фактической аргументации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 hMerge="1"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470843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Аргументы, содержащие фактические и смысловые ошибки, приведшие к существенному искажению сути высказывания и свидетельствующие о непонимании используемого исторического, литературного, </a:t>
                      </a: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географического </a:t>
                      </a: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 (или) другого материала, не засчитываются при оценивании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 marL="68580" marR="68580" marT="0" marB="0"/>
                </a:tc>
              </a:tr>
              <a:tr h="710863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Факты и примеры, относящиеся к обосновываемому(-</a:t>
                      </a:r>
                      <a:r>
                        <a:rPr lang="ru-RU" sz="105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ым</a:t>
                      </a: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 тезису(-</a:t>
                      </a:r>
                      <a:r>
                        <a:rPr lang="ru-RU" sz="1050" kern="1200" dirty="0" err="1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ам</a:t>
                      </a:r>
                      <a:r>
                        <a:rPr lang="ru-RU" sz="1050" kern="1200" dirty="0" smtClean="0">
                          <a:solidFill>
                            <a:schemeClr val="dk1"/>
                          </a:solidFill>
                          <a:latin typeface="Times New Roman" pitchFamily="18" charset="0"/>
                          <a:ea typeface="+mn-ea"/>
                          <a:cs typeface="Times New Roman" pitchFamily="18" charset="0"/>
                        </a:rPr>
                        <a:t>), почерпнуты из различных источников: исполь­зуются сообщения СМИ, материалы учебных предметов (истории, литературы, географии и др.), факты личного социального опыта и собственные наблюдения. Приведено не менее двух примеров из различных источников (примеры из разных учебных предметов рассматриваются в качестве примеров из различных источников)</a:t>
                      </a:r>
                      <a:endParaRPr lang="ru-RU" sz="1050" dirty="0">
                        <a:latin typeface="Times New Roman" pitchFamily="18" charset="0"/>
                        <a:ea typeface="Times New Roman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2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627415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Фактическая аргументация, относящаяся к </a:t>
                      </a: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обосновываемому</a:t>
                      </a: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(-</a:t>
                      </a:r>
                      <a:r>
                        <a:rPr lang="ru-RU" sz="105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ым</a:t>
                      </a: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тезису(-</a:t>
                      </a:r>
                      <a:r>
                        <a:rPr lang="ru-RU" sz="105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ам</a:t>
                      </a: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), дана с опорой только на личный соци­альный опыт и житейские представления.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ИЛИ Приведены относящиеся к обосновываемому(-</a:t>
                      </a:r>
                      <a:r>
                        <a:rPr lang="ru-RU" sz="105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ым</a:t>
                      </a: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</a:t>
                      </a: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тезису</a:t>
                      </a: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(-</a:t>
                      </a:r>
                      <a:r>
                        <a:rPr lang="ru-RU" sz="105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ам</a:t>
                      </a: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примеры из источника одного типа.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ИЛИ Приведён только один относящийся к обосновываемому(-</a:t>
                      </a:r>
                      <a:r>
                        <a:rPr lang="ru-RU" sz="105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ым</a:t>
                      </a: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тезису(-</a:t>
                      </a:r>
                      <a:r>
                        <a:rPr lang="ru-RU" sz="1050" dirty="0" err="1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ам</a:t>
                      </a: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) пример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1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307275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Фактическая аргументация отсутствует.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ИЛИ Приведённые факты не соответствуют </a:t>
                      </a:r>
                      <a:r>
                        <a:rPr lang="ru-RU" sz="1050" dirty="0" smtClean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обосновываемому </a:t>
                      </a: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тезису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0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274355">
                <a:tc>
                  <a:txBody>
                    <a:bodyPr/>
                    <a:lstStyle/>
                    <a:p>
                      <a:endParaRPr lang="ru-RU" sz="1200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ru-RU" sz="1050" dirty="0">
                          <a:latin typeface="Times New Roman" pitchFamily="18" charset="0"/>
                          <a:ea typeface="Times New Roman"/>
                          <a:cs typeface="Times New Roman" pitchFamily="18" charset="0"/>
                        </a:rPr>
                        <a:t>Максимальный балл</a:t>
                      </a:r>
                    </a:p>
                  </a:txBody>
                  <a:tcPr marL="68580" marR="68580" marT="0" marB="0"/>
                </a:tc>
                <a:tc>
                  <a:txBody>
                    <a:bodyPr/>
                    <a:lstStyle/>
                    <a:p>
                      <a:r>
                        <a:rPr lang="ru-RU" sz="1200" dirty="0" smtClean="0">
                          <a:latin typeface="Times New Roman" pitchFamily="18" charset="0"/>
                          <a:cs typeface="Times New Roman" pitchFamily="18" charset="0"/>
                        </a:rPr>
                        <a:t>5</a:t>
                      </a:r>
                      <a:endParaRPr lang="ru-RU" sz="12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0"/>
            <a:ext cx="8229600" cy="1417638"/>
          </a:xfrm>
        </p:spPr>
        <p:txBody>
          <a:bodyPr>
            <a:normAutofit/>
          </a:bodyPr>
          <a:lstStyle/>
          <a:p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Область знаний:</a:t>
            </a:r>
            <a:endParaRPr lang="ru-RU" sz="3600" b="1" spc="50" dirty="0">
              <a:ln w="11430"/>
              <a:gradFill>
                <a:gsLst>
                  <a:gs pos="25000">
                    <a:schemeClr val="accent2">
                      <a:satMod val="155000"/>
                    </a:schemeClr>
                  </a:gs>
                  <a:gs pos="100000">
                    <a:schemeClr val="accent2">
                      <a:shade val="45000"/>
                      <a:satMod val="165000"/>
                    </a:schemeClr>
                  </a:gs>
                </a:gsLst>
                <a:lin ang="5400000"/>
              </a:gradFill>
              <a:effectLst>
                <a:outerShdw blurRad="76200" dist="50800" dir="5400000" algn="tl" rotWithShape="0">
                  <a:srgbClr val="000000">
                    <a:alpha val="65000"/>
                  </a:srgbClr>
                </a:outerShdw>
              </a:effectLst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graphicFrame>
        <p:nvGraphicFramePr>
          <p:cNvPr id="16" name="Таблица 15"/>
          <p:cNvGraphicFramePr>
            <a:graphicFrameLocks noGrp="1"/>
          </p:cNvGraphicFramePr>
          <p:nvPr/>
        </p:nvGraphicFramePr>
        <p:xfrm>
          <a:off x="1524000" y="1397000"/>
          <a:ext cx="6096000" cy="2225040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3048000"/>
                <a:gridCol w="3048000"/>
              </a:tblGrid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  <a:tr h="370840"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/>
                    </a:p>
                  </a:txBody>
                  <a:tcPr/>
                </a:tc>
              </a:tr>
            </a:tbl>
          </a:graphicData>
        </a:graphic>
      </p:graphicFrame>
      <p:graphicFrame>
        <p:nvGraphicFramePr>
          <p:cNvPr id="17" name="Таблица 16"/>
          <p:cNvGraphicFramePr>
            <a:graphicFrameLocks noGrp="1"/>
          </p:cNvGraphicFramePr>
          <p:nvPr/>
        </p:nvGraphicFramePr>
        <p:xfrm>
          <a:off x="1214414" y="1000108"/>
          <a:ext cx="7643866" cy="5643603"/>
        </p:xfrm>
        <a:graphic>
          <a:graphicData uri="http://schemas.openxmlformats.org/drawingml/2006/table">
            <a:tbl>
              <a:tblPr firstRow="1" bandRow="1">
                <a:tableStyleId>{21E4AEA4-8DFA-4A89-87EB-49C32662AFE0}</a:tableStyleId>
              </a:tblPr>
              <a:tblGrid>
                <a:gridCol w="686732"/>
                <a:gridCol w="1648894"/>
                <a:gridCol w="5308240"/>
              </a:tblGrid>
              <a:tr h="376240"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endParaRPr lang="ru-RU" dirty="0"/>
                    </a:p>
                  </a:txBody>
                  <a:tcPr/>
                </a:tc>
              </a:tr>
              <a:tr h="122278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29.1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Философия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«Слепо и варварски опустошая окружающую и кормящую его живую природу, человечество готовит себе экологическую катастрофу. (К. Лоренц)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0601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29.2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Экономика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«Все, что участвует в обмене, должно быть каким-то образом сопоставлено.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Для этого появилась монета». (Аристотель)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1222780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29.3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Социология, социальная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психология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«Иногда люди не могут выразить свои взгляды, потому что, сделав так, они пойдут против норм, принятых в данной социальной ситуации». (Р. </a:t>
                      </a:r>
                      <a:r>
                        <a:rPr lang="ru-RU" sz="1800" dirty="0" err="1" smtClean="0">
                          <a:latin typeface="Times New Roman" pitchFamily="18" charset="0"/>
                          <a:cs typeface="Times New Roman" pitchFamily="18" charset="0"/>
                        </a:rPr>
                        <a:t>Бэрон</a:t>
                      </a:r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)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0601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29.4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Политология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«Достоинства демократии могут быть сомнительны, но пороки диктатуры самоочевидны». (К. Гаджиев)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  <a:tr h="940601"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29.5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Правоведение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800" dirty="0" smtClean="0">
                          <a:latin typeface="Times New Roman" pitchFamily="18" charset="0"/>
                          <a:cs typeface="Times New Roman" pitchFamily="18" charset="0"/>
                        </a:rPr>
                        <a:t>«Позволено, а потому не приписывается</a:t>
                      </a:r>
                      <a:r>
                        <a:rPr lang="ru-RU" sz="1800" baseline="0" dirty="0" smtClean="0">
                          <a:latin typeface="Times New Roman" pitchFamily="18" charset="0"/>
                          <a:cs typeface="Times New Roman" pitchFamily="18" charset="0"/>
                        </a:rPr>
                        <a:t> все то, что не стесняет свободу других людей». (Г. Гегель)</a:t>
                      </a:r>
                      <a:endParaRPr lang="ru-RU" sz="1800" dirty="0">
                        <a:latin typeface="Times New Roman" pitchFamily="18" charset="0"/>
                        <a:cs typeface="Times New Roman" pitchFamily="18" charset="0"/>
                      </a:endParaRPr>
                    </a:p>
                  </a:txBody>
                  <a:tcPr/>
                </a:tc>
              </a:tr>
            </a:tbl>
          </a:graphicData>
        </a:graphic>
      </p:graphicFrame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ru-RU" sz="36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Пошаговые действия учащихся в процессе написания эссе.</a:t>
            </a:r>
            <a:r>
              <a:rPr lang="ru-RU" sz="28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28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sz="3600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Выбор высказывания:</a:t>
            </a:r>
            <a:endParaRPr lang="ru-RU" sz="3600" b="1" i="1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928662" y="1785926"/>
            <a:ext cx="7758138" cy="5072074"/>
          </a:xfrm>
        </p:spPr>
        <p:txBody>
          <a:bodyPr>
            <a:normAutofit fontScale="40000" lnSpcReduction="20000"/>
          </a:bodyPr>
          <a:lstStyle/>
          <a:p>
            <a:pPr>
              <a:buNone/>
            </a:pPr>
            <a:r>
              <a:rPr lang="ru-RU" sz="5000" b="1" dirty="0" smtClean="0">
                <a:latin typeface="Times New Roman" pitchFamily="18" charset="0"/>
                <a:cs typeface="Times New Roman" pitchFamily="18" charset="0"/>
              </a:rPr>
              <a:t>Выбирая высказывания для эссе, вы должны быть уверены, что </a:t>
            </a:r>
          </a:p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• владеете основными понятиями той базовой науки, к которой оно относится; </a:t>
            </a:r>
          </a:p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• чётко понимаете смысл высказывания; </a:t>
            </a:r>
          </a:p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• можете выразить собственное мнение (полностью или частично согласиться с высказыванием или опровергнуть его); </a:t>
            </a:r>
          </a:p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• знаете обществоведческие термины, необходимые для грамотного обоснования личной позиции на теоретическом уровне (при этом используемые термины и понятия должны четко соответствовать теме эссе и не выходить за её пределы); </a:t>
            </a:r>
          </a:p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• сумеете привести примеры из социальной практики, истории, литературы, а также личного жизненного опыта для подтверждения собственного мнения. </a:t>
            </a:r>
          </a:p>
          <a:p>
            <a:pPr>
              <a:buNone/>
            </a:pPr>
            <a:r>
              <a:rPr lang="ru-RU" sz="5000" dirty="0" smtClean="0">
                <a:latin typeface="Times New Roman" pitchFamily="18" charset="0"/>
                <a:cs typeface="Times New Roman" pitchFamily="18" charset="0"/>
              </a:rPr>
              <a:t>• Необходимо помнить, что само по себе высказывание автора – это лишь один подход к решению той или иной обществоведческой проблемы.</a:t>
            </a:r>
            <a:br>
              <a:rPr lang="ru-RU" sz="5000" dirty="0" smtClean="0">
                <a:latin typeface="Times New Roman" pitchFamily="18" charset="0"/>
                <a:cs typeface="Times New Roman" pitchFamily="18" charset="0"/>
              </a:rPr>
            </a:br>
            <a:endParaRPr lang="ru-RU" sz="50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Заголовок 3"/>
          <p:cNvSpPr>
            <a:spLocks noGrp="1"/>
          </p:cNvSpPr>
          <p:nvPr>
            <p:ph type="title"/>
          </p:nvPr>
        </p:nvSpPr>
        <p:spPr>
          <a:xfrm>
            <a:off x="457200" y="857232"/>
            <a:ext cx="8229600" cy="560406"/>
          </a:xfrm>
        </p:spPr>
        <p:txBody>
          <a:bodyPr>
            <a:normAutofit fontScale="90000"/>
          </a:bodyPr>
          <a:lstStyle/>
          <a:p>
            <a:r>
              <a:rPr lang="ru-RU" sz="4000" b="1" spc="50" dirty="0" smtClean="0">
                <a:ln w="11430"/>
                <a:gradFill>
                  <a:gsLst>
                    <a:gs pos="25000">
                      <a:schemeClr val="accent2">
                        <a:satMod val="155000"/>
                      </a:schemeClr>
                    </a:gs>
                    <a:gs pos="100000">
                      <a:schemeClr val="accent2">
                        <a:shade val="45000"/>
                        <a:satMod val="165000"/>
                      </a:schemeClr>
                    </a:gs>
                  </a:gsLst>
                  <a:lin ang="5400000"/>
                </a:gradFill>
                <a:effectLst>
                  <a:outerShdw blurRad="76200" dist="50800" dir="5400000" algn="tl" rotWithShape="0">
                    <a:srgbClr val="000000">
                      <a:alpha val="65000"/>
                    </a:srgbClr>
                  </a:outerShdw>
                </a:effectLst>
                <a:latin typeface="Times New Roman" pitchFamily="18" charset="0"/>
                <a:cs typeface="Times New Roman" pitchFamily="18" charset="0"/>
              </a:rPr>
              <a:t>Пошаговые действия учащихся в процессе написания эссе.</a:t>
            </a:r>
            <a:r>
              <a:rPr lang="ru-RU" sz="3600" dirty="0" smtClean="0">
                <a:latin typeface="Times New Roman" pitchFamily="18" charset="0"/>
                <a:cs typeface="Times New Roman" pitchFamily="18" charset="0"/>
              </a:rPr>
              <a:t/>
            </a:r>
            <a:br>
              <a:rPr lang="ru-RU" sz="3600" dirty="0" smtClean="0">
                <a:latin typeface="Times New Roman" pitchFamily="18" charset="0"/>
                <a:cs typeface="Times New Roman" pitchFamily="18" charset="0"/>
              </a:rPr>
            </a:br>
            <a:r>
              <a:rPr lang="ru-RU" b="1" i="1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Определения проблемы высказывания:</a:t>
            </a:r>
            <a:endParaRPr lang="ru-RU" dirty="0"/>
          </a:p>
        </p:txBody>
      </p:sp>
      <p:pic>
        <p:nvPicPr>
          <p:cNvPr id="9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785794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0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t="41667" r="56977" b="20139"/>
          <a:stretch>
            <a:fillRect/>
          </a:stretch>
        </p:blipFill>
        <p:spPr bwMode="auto">
          <a:xfrm>
            <a:off x="0" y="0"/>
            <a:ext cx="881062" cy="785794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1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2714620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2" name="Содержимое 6" descr="https://im0-tub-ru.yandex.net/i?id=051e2aab039ec216db376b196c61c837&amp;n=33&amp;h=215&amp;w=215"/>
          <p:cNvPicPr>
            <a:picLocks/>
          </p:cNvPicPr>
          <p:nvPr/>
        </p:nvPicPr>
        <p:blipFill>
          <a:blip r:embed="rId2">
            <a:duotone>
              <a:schemeClr val="accent2">
                <a:shade val="45000"/>
                <a:satMod val="135000"/>
              </a:schemeClr>
              <a:prstClr val="white"/>
            </a:duotone>
          </a:blip>
          <a:srcRect r="56977"/>
          <a:stretch>
            <a:fillRect/>
          </a:stretch>
        </p:blipFill>
        <p:spPr bwMode="auto">
          <a:xfrm>
            <a:off x="0" y="4810125"/>
            <a:ext cx="881062" cy="204787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13" name="Содержимое 12"/>
          <p:cNvSpPr>
            <a:spLocks noGrp="1"/>
          </p:cNvSpPr>
          <p:nvPr>
            <p:ph idx="1"/>
          </p:nvPr>
        </p:nvSpPr>
        <p:spPr>
          <a:xfrm>
            <a:off x="1071538" y="2571744"/>
            <a:ext cx="7615262" cy="3554419"/>
          </a:xfrm>
        </p:spPr>
        <p:txBody>
          <a:bodyPr>
            <a:noAutofit/>
          </a:bodyPr>
          <a:lstStyle/>
          <a:p>
            <a:pPr algn="just">
              <a:buNone/>
            </a:pPr>
            <a:r>
              <a:rPr lang="ru-RU" sz="1800" b="1" dirty="0" smtClean="0">
                <a:latin typeface="Times New Roman" pitchFamily="18" charset="0"/>
                <a:cs typeface="Times New Roman" pitchFamily="18" charset="0"/>
              </a:rPr>
              <a:t> 		</a:t>
            </a:r>
            <a:r>
              <a:rPr lang="ru-RU" sz="2000" dirty="0" smtClean="0">
                <a:latin typeface="Times New Roman" pitchFamily="18" charset="0"/>
                <a:cs typeface="Times New Roman" pitchFamily="18" charset="0"/>
              </a:rPr>
              <a:t>Проблема (тема) будет для вас своеобразным условием задачи, к которому нужно периодически возвращаться  на протяжении всего процесса написания эссе. Это необходимо для, того, чтобы верно раскрыть её содержание, а также случайно не выйти за рамки проблемы и не увечься рассуждениями, не относящимися к смыслу данного высказывания (одна из наиболее распространенных ошибок во многих эссе).</a:t>
            </a:r>
            <a:r>
              <a:rPr lang="ru-RU" sz="1800" dirty="0" smtClean="0">
                <a:latin typeface="Times New Roman" pitchFamily="18" charset="0"/>
                <a:cs typeface="Times New Roman" pitchFamily="18" charset="0"/>
              </a:rPr>
              <a:t>	</a:t>
            </a:r>
            <a:endParaRPr lang="ru-RU" sz="1800" dirty="0"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Override1.xml><?xml version="1.0" encoding="utf-8"?>
<a:themeOverride xmlns:a="http://schemas.openxmlformats.org/drawingml/2006/main">
  <a:clrScheme name="Стандартная">
    <a:dk1>
      <a:sysClr val="windowText" lastClr="000000"/>
    </a:dk1>
    <a:lt1>
      <a:sysClr val="window" lastClr="FFFFFF"/>
    </a:lt1>
    <a:dk2>
      <a:srgbClr val="1F497D"/>
    </a:dk2>
    <a:lt2>
      <a:srgbClr val="EEECE1"/>
    </a:lt2>
    <a:accent1>
      <a:srgbClr val="4F81BD"/>
    </a:accent1>
    <a:accent2>
      <a:srgbClr val="C0504D"/>
    </a:accent2>
    <a:accent3>
      <a:srgbClr val="9BBB59"/>
    </a:accent3>
    <a:accent4>
      <a:srgbClr val="8064A2"/>
    </a:accent4>
    <a:accent5>
      <a:srgbClr val="4BACC6"/>
    </a:accent5>
    <a:accent6>
      <a:srgbClr val="F79646"/>
    </a:accent6>
    <a:hlink>
      <a:srgbClr val="0000FF"/>
    </a:hlink>
    <a:folHlink>
      <a:srgbClr val="800080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1300</TotalTime>
  <Words>1572</Words>
  <Application>Microsoft Office PowerPoint</Application>
  <PresentationFormat>Экран (4:3)</PresentationFormat>
  <Paragraphs>202</Paragraphs>
  <Slides>29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29</vt:i4>
      </vt:variant>
    </vt:vector>
  </HeadingPairs>
  <TitlesOfParts>
    <vt:vector size="30" baseType="lpstr">
      <vt:lpstr>Тема Office</vt:lpstr>
      <vt:lpstr>Слайд 1</vt:lpstr>
      <vt:lpstr>"Спорьте, заблуждайтесь, ошибайтесь, но, ради Бога, размышляйте, хоть криво, да сами».   Лессинг.</vt:lpstr>
      <vt:lpstr>Признаки эссе</vt:lpstr>
      <vt:lpstr>Виды эссе:</vt:lpstr>
      <vt:lpstr>Требования к эссе:</vt:lpstr>
      <vt:lpstr>Критерии оценивания эссе</vt:lpstr>
      <vt:lpstr>Область знаний:</vt:lpstr>
      <vt:lpstr>Пошаговые действия учащихся в процессе написания эссе. Выбор высказывания:</vt:lpstr>
      <vt:lpstr>Пошаговые действия учащихся в процессе написания эссе. Определения проблемы высказывания:</vt:lpstr>
      <vt:lpstr>Пошаговые действия учащихся в процессе написания эссе. Определения проблемы высказывания: </vt:lpstr>
      <vt:lpstr>Пошаговые действия учащихся в процессе написания эссе. Актуальность высказывания: </vt:lpstr>
      <vt:lpstr>Пошаговые действия учащихся в процессе написания эссе. Смысл высказывания: </vt:lpstr>
      <vt:lpstr>Пошаговые действия учащихся в процессе написания эссе. Формулировка собственного мнения:</vt:lpstr>
      <vt:lpstr>Пошаговые действия учащихся в процессе написания эссе. Теоретическая и эмпирическая аргументация:</vt:lpstr>
      <vt:lpstr>Пошаговые действия учащихся в процессе написания эссе. Вывод:</vt:lpstr>
      <vt:lpstr>Какие существуют основания для повышения или понижения оценки за эссе? </vt:lpstr>
      <vt:lpstr>Практическая часть. Выбор высказывания: </vt:lpstr>
      <vt:lpstr>Слайд 18</vt:lpstr>
      <vt:lpstr>Слайд 19</vt:lpstr>
      <vt:lpstr>Слайд 20</vt:lpstr>
      <vt:lpstr>Слайд 21</vt:lpstr>
      <vt:lpstr>Слайд 22</vt:lpstr>
      <vt:lpstr>Слайд 23</vt:lpstr>
      <vt:lpstr>Слайд 24</vt:lpstr>
      <vt:lpstr>Слайд 25</vt:lpstr>
      <vt:lpstr>Слайд 26</vt:lpstr>
      <vt:lpstr>Слайд 27</vt:lpstr>
      <vt:lpstr>Рефлексивная мишень</vt:lpstr>
      <vt:lpstr>Домашнее задание: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Слайд 1</dc:title>
  <dc:creator>user</dc:creator>
  <cp:lastModifiedBy>123</cp:lastModifiedBy>
  <cp:revision>109</cp:revision>
  <dcterms:created xsi:type="dcterms:W3CDTF">2016-12-11T16:00:42Z</dcterms:created>
  <dcterms:modified xsi:type="dcterms:W3CDTF">2021-07-01T07:31:48Z</dcterms:modified>
</cp:coreProperties>
</file>