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79" r:id="rId4"/>
    <p:sldId id="281" r:id="rId5"/>
    <p:sldId id="287" r:id="rId6"/>
    <p:sldId id="259" r:id="rId7"/>
    <p:sldId id="285" r:id="rId8"/>
    <p:sldId id="283" r:id="rId9"/>
    <p:sldId id="271" r:id="rId10"/>
    <p:sldId id="262" r:id="rId11"/>
    <p:sldId id="282" r:id="rId12"/>
    <p:sldId id="284" r:id="rId13"/>
    <p:sldId id="264" r:id="rId14"/>
    <p:sldId id="286" r:id="rId15"/>
    <p:sldId id="288" r:id="rId16"/>
    <p:sldId id="27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/>
          </a:bodyPr>
          <a:lstStyle/>
          <a:p>
            <a:endParaRPr lang="ru-RU" sz="49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19750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Проверка.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19256" cy="1296144"/>
          </a:xfrm>
        </p:spPr>
        <p:txBody>
          <a:bodyPr>
            <a:normAutofit fontScale="25000" lnSpcReduction="20000"/>
          </a:bodyPr>
          <a:lstStyle/>
          <a:p>
            <a:pPr marL="10668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800" b="1" i="1" dirty="0" smtClean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 1 группа</a:t>
            </a:r>
          </a:p>
          <a:p>
            <a:pPr marL="1066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rgbClr val="7030A0"/>
                </a:solidFill>
              </a:rPr>
              <a:t>Мама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под</a:t>
            </a:r>
            <a:r>
              <a:rPr lang="ru-RU" sz="12800" b="1" dirty="0" smtClean="0">
                <a:solidFill>
                  <a:srgbClr val="FF0000"/>
                </a:solidFill>
              </a:rPr>
              <a:t>а</a:t>
            </a:r>
            <a:r>
              <a:rPr lang="ru-RU" sz="12800" b="1" dirty="0" smtClean="0">
                <a:solidFill>
                  <a:srgbClr val="7030A0"/>
                </a:solidFill>
              </a:rPr>
              <a:t>рила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мне жизнь.</a:t>
            </a:r>
            <a:endParaRPr lang="ru-RU" sz="128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5800" i="1" dirty="0" smtClean="0">
              <a:latin typeface="Times New Roman"/>
              <a:ea typeface="Calibri"/>
              <a:cs typeface="Times New Roman"/>
            </a:endParaRPr>
          </a:p>
          <a:p>
            <a:pPr marL="1066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988840" y="3212976"/>
            <a:ext cx="11737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                              </a:t>
            </a:r>
            <a:endParaRPr lang="ru-RU" sz="4000" b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1124744"/>
            <a:ext cx="821925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2 группа</a:t>
            </a:r>
          </a:p>
          <a:p>
            <a:pPr marL="10668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2800" b="1" dirty="0" smtClean="0">
                <a:solidFill>
                  <a:srgbClr val="7030A0"/>
                </a:solidFill>
              </a:rPr>
              <a:t>Мама для меня самый д</a:t>
            </a:r>
            <a:r>
              <a:rPr lang="ru-RU" sz="12800" b="1" dirty="0" smtClean="0">
                <a:solidFill>
                  <a:srgbClr val="FF0000"/>
                </a:solidFill>
              </a:rPr>
              <a:t>о</a:t>
            </a:r>
            <a:r>
              <a:rPr lang="ru-RU" sz="12800" b="1" dirty="0" smtClean="0">
                <a:solidFill>
                  <a:srgbClr val="7030A0"/>
                </a:solidFill>
              </a:rPr>
              <a:t>рогой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человек.</a:t>
            </a:r>
            <a:endParaRPr kumimoji="0" lang="ru-RU" sz="1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60" y="2132856"/>
            <a:ext cx="821925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3 группа</a:t>
            </a:r>
          </a:p>
          <a:p>
            <a:pPr marL="10668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2800" b="1" dirty="0" smtClean="0">
                <a:solidFill>
                  <a:srgbClr val="7030A0"/>
                </a:solidFill>
              </a:rPr>
              <a:t>Мама всегда мне пом</a:t>
            </a:r>
            <a:r>
              <a:rPr lang="ru-RU" sz="12800" b="1" dirty="0" smtClean="0">
                <a:solidFill>
                  <a:srgbClr val="FF0000"/>
                </a:solidFill>
              </a:rPr>
              <a:t>о</a:t>
            </a:r>
            <a:r>
              <a:rPr lang="ru-RU" sz="12800" b="1" dirty="0" smtClean="0">
                <a:solidFill>
                  <a:srgbClr val="7030A0"/>
                </a:solidFill>
              </a:rPr>
              <a:t>жет.</a:t>
            </a:r>
            <a:endParaRPr kumimoji="0" lang="ru-RU" sz="1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2996952"/>
            <a:ext cx="821925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4</a:t>
            </a:r>
            <a:r>
              <a:rPr kumimoji="0" lang="ru-RU" sz="5800" b="1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группа</a:t>
            </a:r>
          </a:p>
          <a:p>
            <a:pPr marL="10668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2800" b="1" dirty="0" smtClean="0">
                <a:solidFill>
                  <a:srgbClr val="7030A0"/>
                </a:solidFill>
              </a:rPr>
              <a:t>У мамы з</a:t>
            </a:r>
            <a:r>
              <a:rPr lang="ru-RU" sz="12800" b="1" dirty="0" smtClean="0">
                <a:solidFill>
                  <a:srgbClr val="FF0000"/>
                </a:solidFill>
              </a:rPr>
              <a:t>о</a:t>
            </a:r>
            <a:r>
              <a:rPr lang="ru-RU" sz="12800" b="1" dirty="0" smtClean="0">
                <a:solidFill>
                  <a:srgbClr val="7030A0"/>
                </a:solidFill>
              </a:rPr>
              <a:t>л</a:t>
            </a:r>
            <a:r>
              <a:rPr lang="ru-RU" sz="12800" b="1" dirty="0" smtClean="0">
                <a:solidFill>
                  <a:srgbClr val="FF0000"/>
                </a:solidFill>
              </a:rPr>
              <a:t>о</a:t>
            </a:r>
            <a:r>
              <a:rPr lang="ru-RU" sz="12800" b="1" dirty="0" smtClean="0">
                <a:solidFill>
                  <a:srgbClr val="7030A0"/>
                </a:solidFill>
              </a:rPr>
              <a:t>тое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с</a:t>
            </a:r>
            <a:r>
              <a:rPr lang="ru-RU" sz="12800" b="1" dirty="0" smtClean="0">
                <a:solidFill>
                  <a:srgbClr val="FF0000"/>
                </a:solidFill>
              </a:rPr>
              <a:t>е</a:t>
            </a:r>
            <a:r>
              <a:rPr lang="ru-RU" sz="12800" b="1" dirty="0" smtClean="0">
                <a:solidFill>
                  <a:srgbClr val="7030A0"/>
                </a:solidFill>
              </a:rPr>
              <a:t>рдечко.</a:t>
            </a:r>
            <a:endParaRPr kumimoji="0" lang="ru-RU" sz="1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4005064"/>
            <a:ext cx="821925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800" b="1" i="1" dirty="0" smtClean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kumimoji="0" lang="ru-RU" sz="5800" b="1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группа</a:t>
            </a:r>
          </a:p>
          <a:p>
            <a:pPr marL="10668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2800" b="1" dirty="0" smtClean="0">
                <a:solidFill>
                  <a:srgbClr val="7030A0"/>
                </a:solidFill>
              </a:rPr>
              <a:t>Моя мама в</a:t>
            </a:r>
            <a:r>
              <a:rPr lang="ru-RU" sz="12800" b="1" dirty="0" smtClean="0">
                <a:solidFill>
                  <a:srgbClr val="FF0000"/>
                </a:solidFill>
              </a:rPr>
              <a:t>е</a:t>
            </a:r>
            <a:r>
              <a:rPr lang="ru-RU" sz="12800" b="1" dirty="0" smtClean="0">
                <a:solidFill>
                  <a:srgbClr val="7030A0"/>
                </a:solidFill>
              </a:rPr>
              <a:t>сёлая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и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т</a:t>
            </a:r>
            <a:r>
              <a:rPr lang="ru-RU" sz="12800" b="1" dirty="0" smtClean="0">
                <a:solidFill>
                  <a:srgbClr val="FF0000"/>
                </a:solidFill>
              </a:rPr>
              <a:t>е</a:t>
            </a:r>
            <a:r>
              <a:rPr lang="ru-RU" sz="12800" b="1" dirty="0" smtClean="0">
                <a:solidFill>
                  <a:srgbClr val="7030A0"/>
                </a:solidFill>
              </a:rPr>
              <a:t>рп</a:t>
            </a:r>
            <a:r>
              <a:rPr lang="ru-RU" sz="12800" b="1" dirty="0" smtClean="0">
                <a:solidFill>
                  <a:srgbClr val="FF0000"/>
                </a:solidFill>
              </a:rPr>
              <a:t>е</a:t>
            </a:r>
            <a:r>
              <a:rPr lang="ru-RU" sz="12800" b="1" dirty="0" smtClean="0">
                <a:solidFill>
                  <a:srgbClr val="7030A0"/>
                </a:solidFill>
              </a:rPr>
              <a:t>ливая</a:t>
            </a:r>
            <a:r>
              <a:rPr lang="ru-RU" sz="12800" dirty="0" smtClean="0"/>
              <a:t>.</a:t>
            </a:r>
            <a:endParaRPr kumimoji="0" lang="ru-RU" sz="12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267744" y="4869160"/>
            <a:ext cx="821925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800" b="1" i="1" noProof="0" dirty="0" smtClean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kumimoji="0" lang="ru-RU" sz="5800" b="1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5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группа</a:t>
            </a:r>
          </a:p>
          <a:p>
            <a:pPr marL="10668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2800" b="1" dirty="0" smtClean="0">
                <a:solidFill>
                  <a:srgbClr val="7030A0"/>
                </a:solidFill>
              </a:rPr>
              <a:t>Я люблю св</a:t>
            </a:r>
            <a:r>
              <a:rPr lang="ru-RU" sz="12800" b="1" dirty="0" smtClean="0">
                <a:solidFill>
                  <a:srgbClr val="FF0000"/>
                </a:solidFill>
              </a:rPr>
              <a:t>о</a:t>
            </a:r>
            <a:r>
              <a:rPr lang="ru-RU" sz="12800" b="1" dirty="0" smtClean="0">
                <a:solidFill>
                  <a:srgbClr val="7030A0"/>
                </a:solidFill>
              </a:rPr>
              <a:t>ю</a:t>
            </a:r>
            <a:r>
              <a:rPr lang="ru-RU" sz="12800" b="1" dirty="0" smtClean="0"/>
              <a:t> </a:t>
            </a:r>
            <a:r>
              <a:rPr lang="ru-RU" sz="12800" b="1" dirty="0" smtClean="0">
                <a:solidFill>
                  <a:srgbClr val="7030A0"/>
                </a:solidFill>
              </a:rPr>
              <a:t>маму</a:t>
            </a:r>
            <a:r>
              <a:rPr lang="ru-RU" sz="12800" dirty="0" smtClean="0">
                <a:solidFill>
                  <a:srgbClr val="7030A0"/>
                </a:solidFill>
              </a:rPr>
              <a:t>. </a:t>
            </a:r>
            <a:endParaRPr kumimoji="0" lang="ru-RU" sz="1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2800" dirty="0" smtClean="0"/>
              <a:t>.</a:t>
            </a:r>
            <a:endParaRPr kumimoji="0" lang="ru-RU" sz="12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1" i="1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10668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 по памяти</a:t>
            </a:r>
            <a:endParaRPr lang="ru-RU" sz="4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,,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3560" y="3933056"/>
            <a:ext cx="8012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249289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552" y="263952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солнышке 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6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при матери 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бро.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учебнику, с. </a:t>
            </a:r>
            <a:r>
              <a:rPr lang="ru-RU" sz="4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107 </a:t>
            </a:r>
            <a:endParaRPr lang="ru-RU" sz="4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" y="1196752"/>
            <a:ext cx="39026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492896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err="1" smtClean="0">
                <a:solidFill>
                  <a:srgbClr val="660066"/>
                </a:solidFill>
                <a:latin typeface="Times New Roman"/>
                <a:ea typeface="Calibri"/>
              </a:rPr>
              <a:t>Упражнение</a:t>
            </a:r>
            <a:r>
              <a:rPr lang="uk-UA" sz="4400" b="1" i="1" dirty="0" smtClean="0">
                <a:solidFill>
                  <a:srgbClr val="660066"/>
                </a:solidFill>
                <a:latin typeface="Times New Roman"/>
                <a:ea typeface="Calibri"/>
              </a:rPr>
              <a:t> 204 </a:t>
            </a:r>
            <a:endParaRPr lang="ru-RU" sz="44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Найди ошибку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27" y="1340769"/>
            <a:ext cx="8229600" cy="471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Морской , письмо, весна,</a:t>
            </a:r>
          </a:p>
          <a:p>
            <a:pPr marL="0" indent="0">
              <a:buNone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диревья</a:t>
            </a:r>
            <a:r>
              <a:rPr lang="ru-RU" sz="3600" b="1" dirty="0" smtClean="0"/>
              <a:t>, страна.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Найди ошибку в подборе проверочного слова</a:t>
            </a:r>
          </a:p>
          <a:p>
            <a:pPr marL="0" indent="0" algn="ctr">
              <a:buNone/>
            </a:pPr>
            <a:r>
              <a:rPr lang="ru-RU" sz="4000" b="1" dirty="0" smtClean="0"/>
              <a:t>Т</a:t>
            </a:r>
            <a:r>
              <a:rPr lang="ru-RU" sz="4000" b="1" u="sng" dirty="0" smtClean="0"/>
              <a:t>я</a:t>
            </a:r>
            <a:r>
              <a:rPr lang="ru-RU" sz="4000" b="1" dirty="0" smtClean="0"/>
              <a:t>жёлый – </a:t>
            </a:r>
            <a:r>
              <a:rPr lang="ru-RU" sz="4000" b="1" dirty="0" err="1" smtClean="0"/>
              <a:t>тЯжесть</a:t>
            </a:r>
            <a:r>
              <a:rPr lang="ru-RU" sz="4000" b="1" dirty="0" smtClean="0"/>
              <a:t>, ст</a:t>
            </a:r>
            <a:r>
              <a:rPr lang="ru-RU" sz="4000" b="1" u="sng" dirty="0" smtClean="0"/>
              <a:t>о</a:t>
            </a:r>
            <a:r>
              <a:rPr lang="ru-RU" sz="4000" b="1" dirty="0" smtClean="0"/>
              <a:t>ловая – </a:t>
            </a:r>
            <a:r>
              <a:rPr lang="ru-RU" sz="4000" b="1" dirty="0" err="1" smtClean="0"/>
              <a:t>стОлик</a:t>
            </a:r>
            <a:r>
              <a:rPr lang="ru-RU" sz="4000" b="1" dirty="0" smtClean="0"/>
              <a:t>, похв</a:t>
            </a:r>
            <a:r>
              <a:rPr lang="ru-RU" sz="4000" b="1" u="sng" dirty="0" smtClean="0"/>
              <a:t>а</a:t>
            </a:r>
            <a:r>
              <a:rPr lang="ru-RU" sz="4000" b="1" dirty="0" smtClean="0"/>
              <a:t>ла –</a:t>
            </a:r>
            <a:r>
              <a:rPr lang="ru-RU" sz="4000" b="1" dirty="0" err="1" smtClean="0"/>
              <a:t>хвАлить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624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каком слове перестановка ударения изменит смысл слова?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27" y="1340769"/>
            <a:ext cx="8229600" cy="471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Камушки,   лёгкие,   стрелки,  спортивные.</a:t>
            </a:r>
          </a:p>
          <a:p>
            <a:pPr marL="0" indent="0" algn="ctr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624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Тема урока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Правописание</a:t>
            </a:r>
            <a:r>
              <a:rPr kumimoji="0" lang="ru-RU" sz="36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безударных гласных в корне слова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Задачи</a:t>
            </a:r>
            <a:r>
              <a:rPr kumimoji="0" lang="ru-RU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у</a:t>
            </a:r>
            <a:r>
              <a:rPr kumimoji="0" lang="ru-RU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рока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1. Учиться</a:t>
            </a:r>
            <a:r>
              <a:rPr kumimoji="0" lang="ru-RU" sz="36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писать …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2. Учиться подбирать...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342900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б</a:t>
            </a:r>
            <a:r>
              <a:rPr lang="ru-RU" sz="3600" b="1" noProof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езударную</a:t>
            </a:r>
            <a:r>
              <a:rPr lang="ru-RU" sz="3600" b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гласную в корне слова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16016" y="39330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п</a:t>
            </a:r>
            <a:r>
              <a:rPr kumimoji="0" lang="ru-RU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роверочные</a:t>
            </a:r>
            <a:r>
              <a:rPr kumimoji="0" lang="ru-RU" sz="36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слова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2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Рефлексия</a:t>
            </a:r>
            <a:r>
              <a:rPr lang="ru-RU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br>
              <a:rPr lang="ru-RU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4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Дайте </a:t>
            </a:r>
            <a:r>
              <a:rPr lang="ru-RU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оценку </a:t>
            </a:r>
            <a:r>
              <a:rPr lang="ru-RU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своей деятельности                      на </a:t>
            </a:r>
            <a:r>
              <a:rPr lang="ru-RU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уроке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164407"/>
            <a:ext cx="770485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Каша в голове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Ни в зуб ногой.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Светлая голова.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Поставлен в тупик.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Работал засучив рукава.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Бил баклуши.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Слушал во все уши.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66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4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Спасибо  за урок</a:t>
            </a:r>
            <a:r>
              <a:rPr lang="ru-RU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4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164407"/>
            <a:ext cx="77048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66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ehmblema_radu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5292162" cy="50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35297" y="1412776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Правописание безударных гласных в корне слов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3 класс</a:t>
            </a:r>
            <a:endParaRPr lang="ru-RU" sz="36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49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9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инутка чистописания</a:t>
            </a:r>
            <a:endParaRPr lang="ru-RU" sz="49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аоиея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оиеяа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иеяао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еяаои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яаоие</a:t>
            </a:r>
            <a:endParaRPr lang="ru-RU" sz="54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Тема урока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Правописание</a:t>
            </a:r>
            <a:r>
              <a:rPr kumimoji="0" lang="ru-RU" sz="36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безударных гласных в корне слова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Задачи</a:t>
            </a:r>
            <a:r>
              <a:rPr kumimoji="0" lang="ru-RU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у</a:t>
            </a:r>
            <a:r>
              <a:rPr kumimoji="0" lang="ru-RU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рока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1. Учиться</a:t>
            </a:r>
            <a:r>
              <a:rPr kumimoji="0" lang="ru-RU" sz="36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писать …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2. Учиться подбирать...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342900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б</a:t>
            </a:r>
            <a:r>
              <a:rPr lang="ru-RU" sz="3600" b="1" noProof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езударную</a:t>
            </a:r>
            <a:r>
              <a:rPr lang="ru-RU" sz="3600" b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гласную в корне слова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16016" y="39330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п</a:t>
            </a:r>
            <a:r>
              <a:rPr kumimoji="0" lang="ru-RU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роверочные</a:t>
            </a:r>
            <a:r>
              <a:rPr kumimoji="0" lang="ru-RU" sz="36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/>
                <a:cs typeface="Times New Roman"/>
              </a:rPr>
              <a:t> слова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12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/>
          </a:bodyPr>
          <a:lstStyle/>
          <a:p>
            <a:endParaRPr lang="ru-RU" sz="49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11271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Словарная работа </a:t>
            </a:r>
            <a:endParaRPr lang="ru-RU" sz="49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8229600" cy="396043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Бер</a:t>
            </a:r>
            <a:r>
              <a:rPr lang="ru-RU" sz="4400" b="1" i="1" u="sng" dirty="0" smtClean="0">
                <a:solidFill>
                  <a:srgbClr val="C00000"/>
                </a:solidFill>
              </a:rPr>
              <a:t>е</a:t>
            </a:r>
            <a:r>
              <a:rPr lang="ru-RU" sz="4400" b="1" i="1" dirty="0" smtClean="0">
                <a:solidFill>
                  <a:srgbClr val="7030A0"/>
                </a:solidFill>
              </a:rPr>
              <a:t>г, за</a:t>
            </a:r>
            <a:r>
              <a:rPr lang="ru-RU" sz="4400" b="1" i="1" u="sng" dirty="0" smtClean="0">
                <a:solidFill>
                  <a:srgbClr val="FF0000"/>
                </a:solidFill>
              </a:rPr>
              <a:t>я</a:t>
            </a:r>
            <a:r>
              <a:rPr lang="ru-RU" sz="4400" b="1" i="1" dirty="0" smtClean="0">
                <a:solidFill>
                  <a:srgbClr val="7030A0"/>
                </a:solidFill>
              </a:rPr>
              <a:t>ц, ул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и</a:t>
            </a:r>
            <a:r>
              <a:rPr lang="ru-RU" sz="4400" b="1" i="1" dirty="0" smtClean="0">
                <a:solidFill>
                  <a:srgbClr val="7030A0"/>
                </a:solidFill>
              </a:rPr>
              <a:t>ца, м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>
                <a:solidFill>
                  <a:srgbClr val="7030A0"/>
                </a:solidFill>
              </a:rPr>
              <a:t>л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>
                <a:solidFill>
                  <a:srgbClr val="7030A0"/>
                </a:solidFill>
              </a:rPr>
              <a:t>дой, 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>
                <a:solidFill>
                  <a:srgbClr val="7030A0"/>
                </a:solidFill>
              </a:rPr>
              <a:t>бед, сев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>
                <a:solidFill>
                  <a:srgbClr val="7030A0"/>
                </a:solidFill>
              </a:rPr>
              <a:t>р</a:t>
            </a:r>
            <a:r>
              <a:rPr lang="ru-RU" sz="4400" b="1" i="1" smtClean="0">
                <a:solidFill>
                  <a:srgbClr val="7030A0"/>
                </a:solidFill>
              </a:rPr>
              <a:t>, п</a:t>
            </a:r>
            <a:r>
              <a:rPr lang="ru-RU" sz="4400" b="1" i="1" u="sng" smtClean="0">
                <a:solidFill>
                  <a:srgbClr val="FF0000"/>
                </a:solidFill>
              </a:rPr>
              <a:t>а</a:t>
            </a:r>
            <a:r>
              <a:rPr lang="ru-RU" sz="4400" b="1" i="1" smtClean="0">
                <a:solidFill>
                  <a:srgbClr val="7030A0"/>
                </a:solidFill>
              </a:rPr>
              <a:t>льто.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</a:t>
            </a:r>
            <a:endParaRPr lang="ru-RU" sz="49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8386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Прочитай слово.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Поставь ударение.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Выдели корень.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Определи безударную гласную.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Подбери проверочное слово.</a:t>
            </a:r>
          </a:p>
          <a:p>
            <a:pPr>
              <a:buNone/>
            </a:pPr>
            <a:endParaRPr lang="ru-RU" sz="5400" b="1" i="1" dirty="0" smtClean="0">
              <a:solidFill>
                <a:srgbClr val="7030A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11560" y="1268760"/>
            <a:ext cx="8157592" cy="83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11560" y="1844824"/>
            <a:ext cx="8229600" cy="83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9552" y="2492896"/>
            <a:ext cx="8373616" cy="83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11560" y="3068960"/>
            <a:ext cx="8229600" cy="83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83568" y="3429000"/>
            <a:ext cx="8229600" cy="83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11560" y="4221088"/>
            <a:ext cx="8085584" cy="83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907704" y="5229200"/>
            <a:ext cx="8229600" cy="83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учебнику, с. </a:t>
            </a:r>
            <a:r>
              <a:rPr lang="ru-RU" sz="4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106 </a:t>
            </a:r>
            <a:endParaRPr lang="ru-RU" sz="4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7" y="1196752"/>
            <a:ext cx="39026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492896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err="1" smtClean="0">
                <a:solidFill>
                  <a:srgbClr val="660066"/>
                </a:solidFill>
                <a:latin typeface="Times New Roman"/>
                <a:ea typeface="Calibri"/>
              </a:rPr>
              <a:t>Упражнение</a:t>
            </a:r>
            <a:r>
              <a:rPr lang="uk-UA" sz="4400" b="1" i="1" dirty="0" smtClean="0">
                <a:solidFill>
                  <a:srgbClr val="660066"/>
                </a:solidFill>
                <a:latin typeface="Times New Roman"/>
                <a:ea typeface="Calibri"/>
              </a:rPr>
              <a:t> 199 </a:t>
            </a:r>
            <a:endParaRPr lang="ru-RU" sz="44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клипарты\дети\children-learning-clip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85203"/>
            <a:ext cx="5400600" cy="491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154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283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  Минутка чистописания</vt:lpstr>
      <vt:lpstr>Тема урока</vt:lpstr>
      <vt:lpstr>Презентация PowerPoint</vt:lpstr>
      <vt:lpstr>Словарная работа </vt:lpstr>
      <vt:lpstr>Алгоритм</vt:lpstr>
      <vt:lpstr>Работа по учебнику, с. 106 </vt:lpstr>
      <vt:lpstr>Работа в парах</vt:lpstr>
      <vt:lpstr>Проверка.</vt:lpstr>
      <vt:lpstr>Письмо по памяти</vt:lpstr>
      <vt:lpstr>Работа по учебнику, с. 107 </vt:lpstr>
      <vt:lpstr>Найди ошибку</vt:lpstr>
      <vt:lpstr>В каком слове перестановка ударения изменит смысл слова?</vt:lpstr>
      <vt:lpstr>Тема урока</vt:lpstr>
      <vt:lpstr>Рефлексия  </vt:lpstr>
      <vt:lpstr>Спасибо  за урок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75</cp:revision>
  <dcterms:created xsi:type="dcterms:W3CDTF">2013-08-18T07:43:00Z</dcterms:created>
  <dcterms:modified xsi:type="dcterms:W3CDTF">2021-12-02T06:13:54Z</dcterms:modified>
</cp:coreProperties>
</file>