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56" r:id="rId3"/>
    <p:sldId id="279" r:id="rId4"/>
    <p:sldId id="281" r:id="rId5"/>
    <p:sldId id="287" r:id="rId6"/>
    <p:sldId id="259" r:id="rId7"/>
    <p:sldId id="285" r:id="rId8"/>
    <p:sldId id="283" r:id="rId9"/>
    <p:sldId id="271" r:id="rId10"/>
    <p:sldId id="262" r:id="rId11"/>
    <p:sldId id="282" r:id="rId12"/>
    <p:sldId id="284" r:id="rId13"/>
    <p:sldId id="264" r:id="rId14"/>
    <p:sldId id="286" r:id="rId15"/>
    <p:sldId id="288" r:id="rId16"/>
    <p:sldId id="273" r:id="rId17"/>
    <p:sldId id="27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66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194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548680"/>
            <a:ext cx="8229600" cy="1143000"/>
          </a:xfrm>
        </p:spPr>
        <p:txBody>
          <a:bodyPr>
            <a:normAutofit/>
          </a:bodyPr>
          <a:lstStyle/>
          <a:p>
            <a:endParaRPr lang="ru-RU" sz="4900" b="1" i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mg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332656"/>
            <a:ext cx="7392821" cy="5544616"/>
          </a:xfrm>
        </p:spPr>
      </p:pic>
    </p:spTree>
    <p:extLst>
      <p:ext uri="{BB962C8B-B14F-4D97-AF65-F5344CB8AC3E}">
        <p14:creationId xmlns:p14="http://schemas.microsoft.com/office/powerpoint/2010/main" val="197500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634082"/>
          </a:xfrm>
        </p:spPr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Проверка.</a:t>
            </a:r>
            <a:endParaRPr lang="ru-RU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60648"/>
            <a:ext cx="8219256" cy="1296144"/>
          </a:xfrm>
        </p:spPr>
        <p:txBody>
          <a:bodyPr>
            <a:normAutofit fontScale="25000" lnSpcReduction="20000"/>
          </a:bodyPr>
          <a:lstStyle/>
          <a:p>
            <a:pPr marL="10668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10668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5800" b="1" i="1" dirty="0" smtClean="0">
                <a:solidFill>
                  <a:srgbClr val="660066"/>
                </a:solidFill>
                <a:latin typeface="Times New Roman"/>
                <a:ea typeface="Calibri"/>
                <a:cs typeface="Times New Roman"/>
              </a:rPr>
              <a:t> 1 группа</a:t>
            </a:r>
          </a:p>
          <a:p>
            <a:pPr marL="10668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2800" b="1" dirty="0" smtClean="0">
                <a:solidFill>
                  <a:srgbClr val="7030A0"/>
                </a:solidFill>
              </a:rPr>
              <a:t>Мама</a:t>
            </a:r>
            <a:r>
              <a:rPr lang="ru-RU" sz="12800" b="1" dirty="0" smtClean="0"/>
              <a:t> </a:t>
            </a:r>
            <a:r>
              <a:rPr lang="ru-RU" sz="12800" b="1" dirty="0" smtClean="0">
                <a:solidFill>
                  <a:srgbClr val="7030A0"/>
                </a:solidFill>
              </a:rPr>
              <a:t>под</a:t>
            </a:r>
            <a:r>
              <a:rPr lang="ru-RU" sz="12800" b="1" dirty="0" smtClean="0">
                <a:solidFill>
                  <a:srgbClr val="FF0000"/>
                </a:solidFill>
              </a:rPr>
              <a:t>а</a:t>
            </a:r>
            <a:r>
              <a:rPr lang="ru-RU" sz="12800" b="1" dirty="0" smtClean="0">
                <a:solidFill>
                  <a:srgbClr val="7030A0"/>
                </a:solidFill>
              </a:rPr>
              <a:t>рила</a:t>
            </a:r>
            <a:r>
              <a:rPr lang="ru-RU" sz="12800" b="1" dirty="0" smtClean="0"/>
              <a:t> </a:t>
            </a:r>
            <a:r>
              <a:rPr lang="ru-RU" sz="12800" b="1" dirty="0" smtClean="0">
                <a:solidFill>
                  <a:srgbClr val="7030A0"/>
                </a:solidFill>
              </a:rPr>
              <a:t>мне жизнь.</a:t>
            </a:r>
            <a:endParaRPr lang="ru-RU" sz="12800" b="1" i="1" dirty="0" smtClean="0">
              <a:solidFill>
                <a:srgbClr val="7030A0"/>
              </a:solidFill>
              <a:latin typeface="Times New Roman"/>
              <a:ea typeface="Calibri"/>
              <a:cs typeface="Times New Roman"/>
            </a:endParaRPr>
          </a:p>
          <a:p>
            <a:pPr marL="10668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5800" i="1" dirty="0" smtClean="0">
              <a:latin typeface="Times New Roman"/>
              <a:ea typeface="Calibri"/>
              <a:cs typeface="Times New Roman"/>
            </a:endParaRPr>
          </a:p>
          <a:p>
            <a:pPr marL="10668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i="1" dirty="0" smtClean="0">
                <a:latin typeface="Times New Roman"/>
                <a:ea typeface="Calibri"/>
                <a:cs typeface="Times New Roman"/>
              </a:rPr>
              <a:t>                 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2988840" y="3212976"/>
            <a:ext cx="117373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i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 </a:t>
            </a:r>
            <a:r>
              <a:rPr lang="ru-RU" sz="54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  <a:cs typeface="Times New Roman"/>
              </a:rPr>
              <a:t>                               </a:t>
            </a:r>
            <a:endParaRPr lang="ru-RU" sz="4000" b="1" cap="none" spc="0" dirty="0">
              <a:ln w="1905"/>
              <a:solidFill>
                <a:srgbClr val="6600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67544" y="1124744"/>
            <a:ext cx="8219256" cy="129614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2 группа</a:t>
            </a:r>
          </a:p>
          <a:p>
            <a:pPr marL="106680" lvl="0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</a:pPr>
            <a:r>
              <a:rPr lang="ru-RU" sz="12800" b="1" dirty="0" smtClean="0">
                <a:solidFill>
                  <a:srgbClr val="7030A0"/>
                </a:solidFill>
              </a:rPr>
              <a:t>Мама для меня самый д</a:t>
            </a:r>
            <a:r>
              <a:rPr lang="ru-RU" sz="12800" b="1" dirty="0" smtClean="0">
                <a:solidFill>
                  <a:srgbClr val="FF0000"/>
                </a:solidFill>
              </a:rPr>
              <a:t>о</a:t>
            </a:r>
            <a:r>
              <a:rPr lang="ru-RU" sz="12800" b="1" dirty="0" smtClean="0">
                <a:solidFill>
                  <a:srgbClr val="7030A0"/>
                </a:solidFill>
              </a:rPr>
              <a:t>рогой</a:t>
            </a:r>
            <a:r>
              <a:rPr lang="ru-RU" sz="12800" b="1" dirty="0" smtClean="0"/>
              <a:t> </a:t>
            </a:r>
            <a:r>
              <a:rPr lang="ru-RU" sz="12800" b="1" dirty="0" smtClean="0">
                <a:solidFill>
                  <a:srgbClr val="7030A0"/>
                </a:solidFill>
              </a:rPr>
              <a:t>человек.</a:t>
            </a:r>
            <a:endParaRPr kumimoji="0" lang="ru-RU" sz="12800" b="1" i="1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800" b="1" i="1" u="none" strike="noStrike" kern="1200" cap="none" spc="0" normalizeH="0" baseline="0" noProof="0" dirty="0" smtClean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800" b="1" i="1" u="none" strike="noStrike" kern="1200" cap="none" spc="0" normalizeH="0" baseline="0" noProof="0" dirty="0" smtClean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800" b="1" i="1" u="none" strike="noStrike" kern="1200" cap="none" spc="0" normalizeH="0" baseline="0" noProof="0" dirty="0" smtClean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                 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611560" y="2132856"/>
            <a:ext cx="8219256" cy="129614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3 группа</a:t>
            </a:r>
          </a:p>
          <a:p>
            <a:pPr marL="106680" lvl="0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</a:pPr>
            <a:r>
              <a:rPr lang="ru-RU" sz="12800" b="1" dirty="0" smtClean="0">
                <a:solidFill>
                  <a:srgbClr val="7030A0"/>
                </a:solidFill>
              </a:rPr>
              <a:t>Мама всегда мне пом</a:t>
            </a:r>
            <a:r>
              <a:rPr lang="ru-RU" sz="12800" b="1" dirty="0" smtClean="0">
                <a:solidFill>
                  <a:srgbClr val="FF0000"/>
                </a:solidFill>
              </a:rPr>
              <a:t>о</a:t>
            </a:r>
            <a:r>
              <a:rPr lang="ru-RU" sz="12800" b="1" dirty="0" smtClean="0">
                <a:solidFill>
                  <a:srgbClr val="7030A0"/>
                </a:solidFill>
              </a:rPr>
              <a:t>жет.</a:t>
            </a:r>
            <a:endParaRPr kumimoji="0" lang="ru-RU" sz="12800" b="1" i="1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800" b="1" i="1" u="none" strike="noStrike" kern="1200" cap="none" spc="0" normalizeH="0" baseline="0" noProof="0" dirty="0" smtClean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800" b="1" i="1" u="none" strike="noStrike" kern="1200" cap="none" spc="0" normalizeH="0" baseline="0" noProof="0" dirty="0" smtClean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                 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539552" y="2996952"/>
            <a:ext cx="8219256" cy="129614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5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4</a:t>
            </a:r>
            <a:r>
              <a:rPr kumimoji="0" lang="ru-RU" sz="5800" b="1" i="1" u="none" strike="noStrike" kern="1200" cap="none" spc="0" normalizeH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</a:t>
            </a:r>
            <a:r>
              <a:rPr kumimoji="0" lang="ru-RU" sz="5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группа</a:t>
            </a:r>
          </a:p>
          <a:p>
            <a:pPr marL="106680" lvl="0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</a:pPr>
            <a:r>
              <a:rPr lang="ru-RU" sz="12800" b="1" dirty="0" smtClean="0">
                <a:solidFill>
                  <a:srgbClr val="7030A0"/>
                </a:solidFill>
              </a:rPr>
              <a:t>У мамы з</a:t>
            </a:r>
            <a:r>
              <a:rPr lang="ru-RU" sz="12800" b="1" dirty="0" smtClean="0">
                <a:solidFill>
                  <a:srgbClr val="FF0000"/>
                </a:solidFill>
              </a:rPr>
              <a:t>о</a:t>
            </a:r>
            <a:r>
              <a:rPr lang="ru-RU" sz="12800" b="1" dirty="0" smtClean="0">
                <a:solidFill>
                  <a:srgbClr val="7030A0"/>
                </a:solidFill>
              </a:rPr>
              <a:t>л</a:t>
            </a:r>
            <a:r>
              <a:rPr lang="ru-RU" sz="12800" b="1" dirty="0" smtClean="0">
                <a:solidFill>
                  <a:srgbClr val="FF0000"/>
                </a:solidFill>
              </a:rPr>
              <a:t>о</a:t>
            </a:r>
            <a:r>
              <a:rPr lang="ru-RU" sz="12800" b="1" dirty="0" smtClean="0">
                <a:solidFill>
                  <a:srgbClr val="7030A0"/>
                </a:solidFill>
              </a:rPr>
              <a:t>тое</a:t>
            </a:r>
            <a:r>
              <a:rPr lang="ru-RU" sz="12800" b="1" dirty="0" smtClean="0"/>
              <a:t> </a:t>
            </a:r>
            <a:r>
              <a:rPr lang="ru-RU" sz="12800" b="1" dirty="0" smtClean="0">
                <a:solidFill>
                  <a:srgbClr val="7030A0"/>
                </a:solidFill>
              </a:rPr>
              <a:t>с</a:t>
            </a:r>
            <a:r>
              <a:rPr lang="ru-RU" sz="12800" b="1" dirty="0" smtClean="0">
                <a:solidFill>
                  <a:srgbClr val="FF0000"/>
                </a:solidFill>
              </a:rPr>
              <a:t>е</a:t>
            </a:r>
            <a:r>
              <a:rPr lang="ru-RU" sz="12800" b="1" dirty="0" smtClean="0">
                <a:solidFill>
                  <a:srgbClr val="7030A0"/>
                </a:solidFill>
              </a:rPr>
              <a:t>рдечко.</a:t>
            </a:r>
            <a:endParaRPr kumimoji="0" lang="ru-RU" sz="12800" b="1" i="1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800" b="1" i="1" u="none" strike="noStrike" kern="1200" cap="none" spc="0" normalizeH="0" baseline="0" noProof="0" dirty="0" smtClean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                 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67544" y="4005064"/>
            <a:ext cx="8219256" cy="129614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5800" b="1" i="1" dirty="0" smtClean="0">
                <a:solidFill>
                  <a:srgbClr val="660066"/>
                </a:solidFill>
                <a:latin typeface="Times New Roman"/>
                <a:ea typeface="Calibri"/>
                <a:cs typeface="Times New Roman"/>
              </a:rPr>
              <a:t>5</a:t>
            </a:r>
            <a:r>
              <a:rPr kumimoji="0" lang="ru-RU" sz="5800" b="1" i="1" u="none" strike="noStrike" kern="1200" cap="none" spc="0" normalizeH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</a:t>
            </a:r>
            <a:r>
              <a:rPr kumimoji="0" lang="ru-RU" sz="5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группа</a:t>
            </a:r>
          </a:p>
          <a:p>
            <a:pPr marL="106680" lvl="0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</a:pPr>
            <a:r>
              <a:rPr lang="ru-RU" sz="12800" b="1" dirty="0" smtClean="0">
                <a:solidFill>
                  <a:srgbClr val="7030A0"/>
                </a:solidFill>
              </a:rPr>
              <a:t>Моя мама в</a:t>
            </a:r>
            <a:r>
              <a:rPr lang="ru-RU" sz="12800" b="1" dirty="0" smtClean="0">
                <a:solidFill>
                  <a:srgbClr val="FF0000"/>
                </a:solidFill>
              </a:rPr>
              <a:t>е</a:t>
            </a:r>
            <a:r>
              <a:rPr lang="ru-RU" sz="12800" b="1" dirty="0" smtClean="0">
                <a:solidFill>
                  <a:srgbClr val="7030A0"/>
                </a:solidFill>
              </a:rPr>
              <a:t>сёлая</a:t>
            </a:r>
            <a:r>
              <a:rPr lang="ru-RU" sz="12800" b="1" dirty="0" smtClean="0"/>
              <a:t> </a:t>
            </a:r>
            <a:r>
              <a:rPr lang="ru-RU" sz="12800" b="1" dirty="0" smtClean="0">
                <a:solidFill>
                  <a:srgbClr val="7030A0"/>
                </a:solidFill>
              </a:rPr>
              <a:t>и</a:t>
            </a:r>
            <a:r>
              <a:rPr lang="ru-RU" sz="12800" b="1" dirty="0" smtClean="0"/>
              <a:t> </a:t>
            </a:r>
            <a:r>
              <a:rPr lang="ru-RU" sz="12800" b="1" dirty="0" smtClean="0">
                <a:solidFill>
                  <a:srgbClr val="7030A0"/>
                </a:solidFill>
              </a:rPr>
              <a:t>т</a:t>
            </a:r>
            <a:r>
              <a:rPr lang="ru-RU" sz="12800" b="1" dirty="0" smtClean="0">
                <a:solidFill>
                  <a:srgbClr val="FF0000"/>
                </a:solidFill>
              </a:rPr>
              <a:t>е</a:t>
            </a:r>
            <a:r>
              <a:rPr lang="ru-RU" sz="12800" b="1" dirty="0" smtClean="0">
                <a:solidFill>
                  <a:srgbClr val="7030A0"/>
                </a:solidFill>
              </a:rPr>
              <a:t>рп</a:t>
            </a:r>
            <a:r>
              <a:rPr lang="ru-RU" sz="12800" b="1" dirty="0" smtClean="0">
                <a:solidFill>
                  <a:srgbClr val="FF0000"/>
                </a:solidFill>
              </a:rPr>
              <a:t>е</a:t>
            </a:r>
            <a:r>
              <a:rPr lang="ru-RU" sz="12800" b="1" dirty="0" smtClean="0">
                <a:solidFill>
                  <a:srgbClr val="7030A0"/>
                </a:solidFill>
              </a:rPr>
              <a:t>ливая</a:t>
            </a:r>
            <a:r>
              <a:rPr lang="ru-RU" sz="12800" dirty="0" smtClean="0"/>
              <a:t>.</a:t>
            </a:r>
            <a:endParaRPr kumimoji="0" lang="ru-RU" sz="12800" b="1" i="1" u="none" strike="noStrike" kern="1200" cap="none" spc="0" normalizeH="0" baseline="0" noProof="0" dirty="0" smtClean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800" b="1" i="1" u="none" strike="noStrike" kern="1200" cap="none" spc="0" normalizeH="0" baseline="0" noProof="0" dirty="0" smtClean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                 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2267744" y="4869160"/>
            <a:ext cx="8219256" cy="129614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5800" b="1" i="1" noProof="0" dirty="0" smtClean="0">
                <a:solidFill>
                  <a:srgbClr val="660066"/>
                </a:solidFill>
                <a:latin typeface="Times New Roman"/>
                <a:ea typeface="Calibri"/>
                <a:cs typeface="Times New Roman"/>
              </a:rPr>
              <a:t>6</a:t>
            </a:r>
            <a:r>
              <a:rPr kumimoji="0" lang="ru-RU" sz="5800" b="1" i="1" u="none" strike="noStrike" kern="1200" cap="none" spc="0" normalizeH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</a:t>
            </a:r>
            <a:r>
              <a:rPr kumimoji="0" lang="ru-RU" sz="5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группа</a:t>
            </a:r>
          </a:p>
          <a:p>
            <a:pPr marL="106680" lvl="0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</a:pPr>
            <a:r>
              <a:rPr lang="ru-RU" sz="12800" b="1" dirty="0" smtClean="0">
                <a:solidFill>
                  <a:srgbClr val="7030A0"/>
                </a:solidFill>
              </a:rPr>
              <a:t>Я люблю св</a:t>
            </a:r>
            <a:r>
              <a:rPr lang="ru-RU" sz="12800" b="1" dirty="0" smtClean="0">
                <a:solidFill>
                  <a:srgbClr val="FF0000"/>
                </a:solidFill>
              </a:rPr>
              <a:t>о</a:t>
            </a:r>
            <a:r>
              <a:rPr lang="ru-RU" sz="12800" b="1" dirty="0" smtClean="0">
                <a:solidFill>
                  <a:srgbClr val="7030A0"/>
                </a:solidFill>
              </a:rPr>
              <a:t>ю</a:t>
            </a:r>
            <a:r>
              <a:rPr lang="ru-RU" sz="12800" b="1" dirty="0" smtClean="0"/>
              <a:t> </a:t>
            </a:r>
            <a:r>
              <a:rPr lang="ru-RU" sz="12800" b="1" dirty="0" smtClean="0">
                <a:solidFill>
                  <a:srgbClr val="7030A0"/>
                </a:solidFill>
              </a:rPr>
              <a:t>маму</a:t>
            </a:r>
            <a:r>
              <a:rPr lang="ru-RU" sz="12800" dirty="0" smtClean="0">
                <a:solidFill>
                  <a:srgbClr val="7030A0"/>
                </a:solidFill>
              </a:rPr>
              <a:t>. </a:t>
            </a:r>
            <a:endParaRPr kumimoji="0" lang="ru-RU" sz="12800" b="1" i="1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06680" lvl="0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</a:pPr>
            <a:r>
              <a:rPr lang="ru-RU" sz="12800" dirty="0" smtClean="0"/>
              <a:t>.</a:t>
            </a:r>
            <a:endParaRPr kumimoji="0" lang="ru-RU" sz="12800" b="1" i="1" u="none" strike="noStrike" kern="1200" cap="none" spc="0" normalizeH="0" baseline="0" noProof="0" dirty="0" smtClean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800" b="1" i="1" u="none" strike="noStrike" kern="1200" cap="none" spc="0" normalizeH="0" baseline="0" noProof="0" dirty="0" smtClean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5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/>
              <a:ea typeface="Calibri"/>
              <a:cs typeface="Times New Roman"/>
            </a:endParaRPr>
          </a:p>
          <a:p>
            <a:pPr marL="106680" marR="0" lvl="0" indent="0" algn="l" defTabSz="914400" rtl="0" eaLnBrk="1" fontAlgn="auto" latinLnBrk="0" hangingPunct="1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/>
                <a:ea typeface="Calibri"/>
                <a:cs typeface="Times New Roman"/>
              </a:rPr>
              <a:t>                  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2706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9" grpId="0"/>
      <p:bldP spid="10" grpId="0"/>
      <p:bldP spid="11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Письмо по памяти</a:t>
            </a:r>
            <a:endParaRPr lang="ru-RU" sz="4800" b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5547" y="3244334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,,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63560" y="3933056"/>
            <a:ext cx="801289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72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467544" y="2492896"/>
            <a:ext cx="8229600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800" b="1" i="0" u="sng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539552" y="2639524"/>
            <a:ext cx="820891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При солнышке </a:t>
            </a:r>
            <a:r>
              <a:rPr lang="ru-RU" sz="6000" b="1" dirty="0" smtClean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т</a:t>
            </a:r>
            <a:r>
              <a:rPr lang="ru-RU" sz="60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е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пло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 при матери </a:t>
            </a:r>
            <a:r>
              <a:rPr lang="ru-RU" sz="6000" b="1" dirty="0" smtClean="0">
                <a:solidFill>
                  <a:srgbClr val="7030A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бро.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50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u="sng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по учебнику, с. </a:t>
            </a:r>
            <a:r>
              <a:rPr lang="ru-RU" sz="4800" b="1" u="sng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107 </a:t>
            </a:r>
            <a:endParaRPr lang="ru-RU" sz="4800" b="1" u="sng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57" y="1196752"/>
            <a:ext cx="3902643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11960" y="2492896"/>
            <a:ext cx="45365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400" b="1" i="1" dirty="0" err="1" smtClean="0">
                <a:solidFill>
                  <a:srgbClr val="660066"/>
                </a:solidFill>
                <a:latin typeface="Times New Roman"/>
                <a:ea typeface="Calibri"/>
              </a:rPr>
              <a:t>Упражнение</a:t>
            </a:r>
            <a:r>
              <a:rPr lang="uk-UA" sz="4400" b="1" i="1" dirty="0" smtClean="0">
                <a:solidFill>
                  <a:srgbClr val="660066"/>
                </a:solidFill>
                <a:latin typeface="Times New Roman"/>
                <a:ea typeface="Calibri"/>
              </a:rPr>
              <a:t> 204 </a:t>
            </a:r>
            <a:endParaRPr lang="ru-RU" sz="4400" b="1" i="1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05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496944" cy="86409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Найди ошибку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27" y="1340769"/>
            <a:ext cx="8229600" cy="47131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/>
              <a:t> Морской , письмо, весна,</a:t>
            </a:r>
          </a:p>
          <a:p>
            <a:pPr marL="0" indent="0">
              <a:buNone/>
            </a:pPr>
            <a:r>
              <a:rPr lang="ru-RU" sz="3600" b="1" dirty="0" smtClean="0"/>
              <a:t> </a:t>
            </a:r>
            <a:r>
              <a:rPr lang="ru-RU" sz="3600" b="1" dirty="0" err="1" smtClean="0"/>
              <a:t>диревья</a:t>
            </a:r>
            <a:r>
              <a:rPr lang="ru-RU" sz="3600" b="1" dirty="0" smtClean="0"/>
              <a:t>, страна.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Найди ошибку в подборе проверочного слова</a:t>
            </a:r>
          </a:p>
          <a:p>
            <a:pPr marL="0" indent="0" algn="ctr">
              <a:buNone/>
            </a:pPr>
            <a:r>
              <a:rPr lang="ru-RU" sz="4000" b="1" dirty="0" smtClean="0"/>
              <a:t>Т</a:t>
            </a:r>
            <a:r>
              <a:rPr lang="ru-RU" sz="4000" b="1" u="sng" dirty="0" smtClean="0"/>
              <a:t>я</a:t>
            </a:r>
            <a:r>
              <a:rPr lang="ru-RU" sz="4000" b="1" dirty="0" smtClean="0"/>
              <a:t>жёлый – </a:t>
            </a:r>
            <a:r>
              <a:rPr lang="ru-RU" sz="4000" b="1" dirty="0" err="1" smtClean="0"/>
              <a:t>тЯжесть</a:t>
            </a:r>
            <a:r>
              <a:rPr lang="ru-RU" sz="4000" b="1" dirty="0" smtClean="0"/>
              <a:t>, ст</a:t>
            </a:r>
            <a:r>
              <a:rPr lang="ru-RU" sz="4000" b="1" u="sng" dirty="0" smtClean="0"/>
              <a:t>о</a:t>
            </a:r>
            <a:r>
              <a:rPr lang="ru-RU" sz="4000" b="1" dirty="0" smtClean="0"/>
              <a:t>ловая – </a:t>
            </a:r>
            <a:r>
              <a:rPr lang="ru-RU" sz="4000" b="1" dirty="0" err="1" smtClean="0"/>
              <a:t>стОлик</a:t>
            </a:r>
            <a:r>
              <a:rPr lang="ru-RU" sz="4000" b="1" dirty="0" smtClean="0"/>
              <a:t>, похв</a:t>
            </a:r>
            <a:r>
              <a:rPr lang="ru-RU" sz="4000" b="1" u="sng" dirty="0" smtClean="0"/>
              <a:t>а</a:t>
            </a:r>
            <a:r>
              <a:rPr lang="ru-RU" sz="4000" b="1" dirty="0" smtClean="0"/>
              <a:t>ла –</a:t>
            </a:r>
            <a:r>
              <a:rPr lang="ru-RU" sz="4000" b="1" dirty="0" err="1" smtClean="0"/>
              <a:t>хвАлить</a:t>
            </a:r>
            <a:r>
              <a:rPr lang="ru-RU" sz="4000" b="1" dirty="0" smtClean="0"/>
              <a:t>.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56240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496944" cy="86409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В каком слове перестановка ударения изменит смысл слова?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27" y="1340769"/>
            <a:ext cx="8229600" cy="47131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/>
              <a:t>  Камушки,   лёгкие,   стрелки,  спортивные.</a:t>
            </a:r>
          </a:p>
          <a:p>
            <a:pPr marL="0" indent="0" algn="ctr">
              <a:buNone/>
            </a:pP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56240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Тема урока</a:t>
            </a:r>
            <a:endParaRPr lang="ru-RU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7544" y="112474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Calibri"/>
                <a:cs typeface="Times New Roman"/>
              </a:rPr>
              <a:t>Правописание</a:t>
            </a:r>
            <a:r>
              <a:rPr kumimoji="0" lang="ru-RU" sz="3600" b="1" i="0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Calibri"/>
                <a:cs typeface="Times New Roman"/>
              </a:rPr>
              <a:t> безударных гласных в корне слова</a:t>
            </a:r>
            <a:endParaRPr kumimoji="0" lang="ru-RU" sz="3600" b="1" i="0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Calibri"/>
              <a:cs typeface="Times New Roman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39552" y="21328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Calibri"/>
                <a:cs typeface="Times New Roman"/>
              </a:rPr>
              <a:t>Задачи</a:t>
            </a:r>
            <a:r>
              <a:rPr kumimoji="0" lang="ru-RU" sz="3600" b="1" i="0" u="sng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Calibri"/>
                <a:cs typeface="Times New Roman"/>
              </a:rPr>
              <a:t> </a:t>
            </a:r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Times New Roman"/>
              </a:rPr>
              <a:t>у</a:t>
            </a:r>
            <a:r>
              <a:rPr kumimoji="0" lang="ru-RU" sz="3600" b="1" i="0" u="sng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Calibri"/>
                <a:cs typeface="Times New Roman"/>
              </a:rPr>
              <a:t>рока</a:t>
            </a:r>
            <a:endParaRPr kumimoji="0" lang="ru-RU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Calibri"/>
              <a:cs typeface="Times New Roman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67544" y="36450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Calibri"/>
              <a:cs typeface="Times New Roman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39552" y="3140968"/>
            <a:ext cx="8229600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Calibri"/>
                <a:cs typeface="Times New Roman"/>
              </a:rPr>
              <a:t>1. Учиться</a:t>
            </a:r>
            <a:r>
              <a:rPr kumimoji="0" lang="ru-RU" sz="3600" b="1" i="0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Calibri"/>
                <a:cs typeface="Times New Roman"/>
              </a:rPr>
              <a:t> писать …</a:t>
            </a:r>
          </a:p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600" b="1" baseline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/>
              <a:cs typeface="Times New Roman"/>
            </a:endParaRPr>
          </a:p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baseline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Times New Roman"/>
              </a:rPr>
              <a:t>2. Учиться подбирать...</a:t>
            </a:r>
            <a:endParaRPr kumimoji="0" lang="ru-RU" sz="3600" b="1" i="0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Calibri"/>
              <a:cs typeface="Times New Roman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83568" y="3429000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Times New Roman"/>
              </a:rPr>
              <a:t>б</a:t>
            </a:r>
            <a:r>
              <a:rPr lang="ru-RU" sz="3600" b="1" noProof="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Times New Roman"/>
              </a:rPr>
              <a:t>езударную</a:t>
            </a:r>
            <a:r>
              <a:rPr lang="ru-RU" sz="3600" b="1" noProof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Times New Roman"/>
              </a:rPr>
              <a:t> гласную в корне слова</a:t>
            </a:r>
            <a:endParaRPr kumimoji="0" lang="ru-RU" sz="3600" b="1" i="0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Calibri"/>
              <a:cs typeface="Times New Roman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716016" y="3933056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Times New Roman"/>
              </a:rPr>
              <a:t>п</a:t>
            </a:r>
            <a:r>
              <a:rPr kumimoji="0" lang="ru-RU" sz="3600" b="1" i="0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Calibri"/>
                <a:cs typeface="Times New Roman"/>
              </a:rPr>
              <a:t>роверочные</a:t>
            </a:r>
            <a:r>
              <a:rPr kumimoji="0" lang="ru-RU" sz="3600" b="1" i="0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Calibri"/>
                <a:cs typeface="Times New Roman"/>
              </a:rPr>
              <a:t> слова</a:t>
            </a:r>
            <a:endParaRPr kumimoji="0" lang="ru-RU" sz="3600" b="1" i="0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7128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800" b="1" u="sng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Рефлексия</a:t>
            </a:r>
            <a:r>
              <a:rPr lang="ru-RU" sz="4000" b="1" u="sng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 </a:t>
            </a:r>
            <a:br>
              <a:rPr lang="ru-RU" sz="4000" b="1" u="sng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</a:br>
            <a:endParaRPr lang="ru-RU" sz="4800" b="1" u="sng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980728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r>
              <a:rPr lang="ru-RU" sz="3200" b="1" i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     Дайте </a:t>
            </a:r>
            <a:r>
              <a:rPr lang="ru-RU" sz="3200" b="1" i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оценку </a:t>
            </a:r>
            <a:r>
              <a:rPr lang="ru-RU" sz="3200" b="1" i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своей деятельности                      на </a:t>
            </a:r>
            <a:r>
              <a:rPr lang="ru-RU" sz="3200" b="1" i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уроке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2164407"/>
            <a:ext cx="7704856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  <a:t>Каша в голове</a:t>
            </a:r>
            <a:r>
              <a:rPr lang="ru-RU" sz="3200" dirty="0" smtClean="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  <a:t>.</a:t>
            </a:r>
          </a:p>
          <a:p>
            <a:pPr marL="449580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Ни в зуб ногой.</a:t>
            </a:r>
          </a:p>
          <a:p>
            <a:pPr marL="449580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  <a:t>Светлая голова.</a:t>
            </a:r>
          </a:p>
          <a:p>
            <a:pPr marL="449580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Поставлен в тупик.</a:t>
            </a:r>
          </a:p>
          <a:p>
            <a:pPr marL="449580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  <a:t>Работал засучив рукава.</a:t>
            </a:r>
          </a:p>
          <a:p>
            <a:pPr marL="449580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Бил баклуши.</a:t>
            </a:r>
          </a:p>
          <a:p>
            <a:pPr marL="449580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Слушал во все уши.</a:t>
            </a:r>
          </a:p>
          <a:p>
            <a:pPr marL="449580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solidFill>
                <a:srgbClr val="660066"/>
              </a:solidFill>
              <a:latin typeface="Calibri"/>
              <a:ea typeface="Calibri"/>
              <a:cs typeface="Times New Roman"/>
            </a:endParaRPr>
          </a:p>
          <a:p>
            <a:pPr marL="449580">
              <a:lnSpc>
                <a:spcPct val="115000"/>
              </a:lnSpc>
              <a:spcAft>
                <a:spcPts val="0"/>
              </a:spcAft>
            </a:pPr>
            <a:endParaRPr lang="ru-RU" dirty="0">
              <a:solidFill>
                <a:srgbClr val="660066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1548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4000" b="1" u="sng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Спасибо  за урок</a:t>
            </a:r>
            <a:r>
              <a:rPr lang="ru-RU" sz="4000" b="1" u="sng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/>
            </a:r>
            <a:br>
              <a:rPr lang="ru-RU" sz="4000" b="1" u="sng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</a:br>
            <a:endParaRPr lang="ru-RU" sz="4800" b="1" u="sng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2164407"/>
            <a:ext cx="7704856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solidFill>
                <a:srgbClr val="660066"/>
              </a:solidFill>
              <a:latin typeface="Calibri"/>
              <a:ea typeface="Calibri"/>
              <a:cs typeface="Times New Roman"/>
            </a:endParaRPr>
          </a:p>
          <a:p>
            <a:pPr marL="449580">
              <a:lnSpc>
                <a:spcPct val="115000"/>
              </a:lnSpc>
              <a:spcAft>
                <a:spcPts val="0"/>
              </a:spcAft>
            </a:pPr>
            <a:endParaRPr lang="ru-RU" dirty="0">
              <a:solidFill>
                <a:srgbClr val="660066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5" name="Рисунок 4" descr="ehmblema_radug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1412776"/>
            <a:ext cx="5292162" cy="505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48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35297" y="1412776"/>
            <a:ext cx="7776864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Правописание безударных гласных в корне слов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400" b="1" dirty="0" smtClean="0">
                <a:solidFill>
                  <a:srgbClr val="7030A0"/>
                </a:solidFill>
                <a:effectLst/>
                <a:latin typeface="Times New Roman"/>
                <a:ea typeface="Calibri"/>
                <a:cs typeface="Times New Roman"/>
              </a:rPr>
              <a:t>3 класс</a:t>
            </a:r>
            <a:endParaRPr lang="ru-RU" sz="3600" dirty="0">
              <a:solidFill>
                <a:srgbClr val="7030A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54868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/>
              <a:t>	</a:t>
            </a:r>
            <a:r>
              <a:rPr lang="ru-RU" sz="4900" b="1" i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900" b="1" i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инутка чистописания</a:t>
            </a:r>
            <a:endParaRPr lang="ru-RU" sz="4900" b="1" i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28800"/>
            <a:ext cx="8229600" cy="4525963"/>
          </a:xfrm>
        </p:spPr>
        <p:txBody>
          <a:bodyPr>
            <a:normAutofit/>
          </a:bodyPr>
          <a:lstStyle/>
          <a:p>
            <a:pPr marL="11430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400" b="1" i="1" dirty="0" err="1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аоиея</a:t>
            </a:r>
            <a:r>
              <a:rPr lang="ru-RU" sz="5400" b="1" i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 </a:t>
            </a:r>
            <a:r>
              <a:rPr lang="ru-RU" sz="5400" b="1" i="1" dirty="0" err="1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оиеяа</a:t>
            </a:r>
            <a:r>
              <a:rPr lang="ru-RU" sz="5400" b="1" i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5400" b="1" i="1" dirty="0" err="1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иеяао</a:t>
            </a:r>
            <a:r>
              <a:rPr lang="ru-RU" sz="5400" b="1" i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5400" b="1" i="1" dirty="0" err="1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еяаои</a:t>
            </a:r>
            <a:r>
              <a:rPr lang="ru-RU" sz="5400" b="1" i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5400" b="1" i="1" dirty="0" err="1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яаоие</a:t>
            </a:r>
            <a:endParaRPr lang="ru-RU" sz="5400" b="1" i="1" dirty="0" smtClean="0">
              <a:solidFill>
                <a:srgbClr val="7030A0"/>
              </a:solidFill>
              <a:latin typeface="Times New Roman"/>
              <a:ea typeface="Calibri"/>
              <a:cs typeface="Times New Roman"/>
            </a:endParaRPr>
          </a:p>
          <a:p>
            <a:endParaRPr lang="ru-RU" sz="44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95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Тема урока</a:t>
            </a:r>
            <a:endParaRPr lang="ru-RU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7544" y="112474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Calibri"/>
                <a:cs typeface="Times New Roman"/>
              </a:rPr>
              <a:t>Правописание</a:t>
            </a:r>
            <a:r>
              <a:rPr kumimoji="0" lang="ru-RU" sz="3600" b="1" i="0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Calibri"/>
                <a:cs typeface="Times New Roman"/>
              </a:rPr>
              <a:t> безударных гласных в корне слова</a:t>
            </a:r>
            <a:endParaRPr kumimoji="0" lang="ru-RU" sz="3600" b="1" i="0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Calibri"/>
              <a:cs typeface="Times New Roman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39552" y="21328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Calibri"/>
                <a:cs typeface="Times New Roman"/>
              </a:rPr>
              <a:t>Задачи</a:t>
            </a:r>
            <a:r>
              <a:rPr kumimoji="0" lang="ru-RU" sz="3600" b="1" i="0" u="sng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Calibri"/>
                <a:cs typeface="Times New Roman"/>
              </a:rPr>
              <a:t> </a:t>
            </a:r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Times New Roman"/>
              </a:rPr>
              <a:t>у</a:t>
            </a:r>
            <a:r>
              <a:rPr kumimoji="0" lang="ru-RU" sz="3600" b="1" i="0" u="sng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Calibri"/>
                <a:cs typeface="Times New Roman"/>
              </a:rPr>
              <a:t>рока</a:t>
            </a:r>
            <a:endParaRPr kumimoji="0" lang="ru-RU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Calibri"/>
              <a:cs typeface="Times New Roman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67544" y="36450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Calibri"/>
              <a:cs typeface="Times New Roman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39552" y="3140968"/>
            <a:ext cx="8229600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Calibri"/>
                <a:cs typeface="Times New Roman"/>
              </a:rPr>
              <a:t>1. Учиться</a:t>
            </a:r>
            <a:r>
              <a:rPr kumimoji="0" lang="ru-RU" sz="3600" b="1" i="0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Calibri"/>
                <a:cs typeface="Times New Roman"/>
              </a:rPr>
              <a:t> писать …</a:t>
            </a:r>
          </a:p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600" b="1" baseline="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Calibri"/>
              <a:cs typeface="Times New Roman"/>
            </a:endParaRPr>
          </a:p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baseline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Times New Roman"/>
              </a:rPr>
              <a:t>2. Учиться подбирать...</a:t>
            </a:r>
            <a:endParaRPr kumimoji="0" lang="ru-RU" sz="3600" b="1" i="0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Calibri"/>
              <a:cs typeface="Times New Roman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83568" y="3429000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Times New Roman"/>
              </a:rPr>
              <a:t>б</a:t>
            </a:r>
            <a:r>
              <a:rPr lang="ru-RU" sz="3600" b="1" noProof="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Times New Roman"/>
              </a:rPr>
              <a:t>езударную</a:t>
            </a:r>
            <a:r>
              <a:rPr lang="ru-RU" sz="3600" b="1" noProof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Times New Roman"/>
              </a:rPr>
              <a:t> гласную в корне слова</a:t>
            </a:r>
            <a:endParaRPr kumimoji="0" lang="ru-RU" sz="3600" b="1" i="0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Calibri"/>
              <a:cs typeface="Times New Roman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716016" y="3933056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/>
                <a:cs typeface="Times New Roman"/>
              </a:rPr>
              <a:t>п</a:t>
            </a:r>
            <a:r>
              <a:rPr kumimoji="0" lang="ru-RU" sz="3600" b="1" i="0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Calibri"/>
                <a:cs typeface="Times New Roman"/>
              </a:rPr>
              <a:t>роверочные</a:t>
            </a:r>
            <a:r>
              <a:rPr kumimoji="0" lang="ru-RU" sz="3600" b="1" i="0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Calibri"/>
                <a:cs typeface="Times New Roman"/>
              </a:rPr>
              <a:t> слова</a:t>
            </a:r>
            <a:endParaRPr kumimoji="0" lang="ru-RU" sz="3600" b="1" i="0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3121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548680"/>
            <a:ext cx="8229600" cy="1143000"/>
          </a:xfrm>
        </p:spPr>
        <p:txBody>
          <a:bodyPr>
            <a:normAutofit/>
          </a:bodyPr>
          <a:lstStyle/>
          <a:p>
            <a:endParaRPr lang="ru-RU" sz="4900" b="1" i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img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332656"/>
            <a:ext cx="7392821" cy="5544616"/>
          </a:xfrm>
        </p:spPr>
      </p:pic>
    </p:spTree>
    <p:extLst>
      <p:ext uri="{BB962C8B-B14F-4D97-AF65-F5344CB8AC3E}">
        <p14:creationId xmlns:p14="http://schemas.microsoft.com/office/powerpoint/2010/main" val="112719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54868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Словарная работа </a:t>
            </a:r>
            <a:endParaRPr lang="ru-RU" sz="4900" b="1" i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916833"/>
            <a:ext cx="8229600" cy="3960439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4400" b="1" i="1" dirty="0" smtClean="0">
                <a:solidFill>
                  <a:srgbClr val="7030A0"/>
                </a:solidFill>
              </a:rPr>
              <a:t>Бер</a:t>
            </a:r>
            <a:r>
              <a:rPr lang="ru-RU" sz="4400" b="1" i="1" u="sng" dirty="0" smtClean="0">
                <a:solidFill>
                  <a:srgbClr val="C00000"/>
                </a:solidFill>
              </a:rPr>
              <a:t>е</a:t>
            </a:r>
            <a:r>
              <a:rPr lang="ru-RU" sz="4400" b="1" i="1" dirty="0" smtClean="0">
                <a:solidFill>
                  <a:srgbClr val="7030A0"/>
                </a:solidFill>
              </a:rPr>
              <a:t>г, за</a:t>
            </a:r>
            <a:r>
              <a:rPr lang="ru-RU" sz="4400" b="1" i="1" u="sng" dirty="0" smtClean="0">
                <a:solidFill>
                  <a:srgbClr val="FF0000"/>
                </a:solidFill>
              </a:rPr>
              <a:t>я</a:t>
            </a:r>
            <a:r>
              <a:rPr lang="ru-RU" sz="4400" b="1" i="1" dirty="0" smtClean="0">
                <a:solidFill>
                  <a:srgbClr val="7030A0"/>
                </a:solidFill>
              </a:rPr>
              <a:t>ц, ул</a:t>
            </a:r>
            <a:r>
              <a:rPr lang="ru-RU" sz="4400" b="1" i="1" u="sng" dirty="0" smtClean="0">
                <a:solidFill>
                  <a:srgbClr val="FF0000"/>
                </a:solidFill>
              </a:rPr>
              <a:t>и</a:t>
            </a:r>
            <a:r>
              <a:rPr lang="ru-RU" sz="4400" b="1" i="1" dirty="0" smtClean="0">
                <a:solidFill>
                  <a:srgbClr val="7030A0"/>
                </a:solidFill>
              </a:rPr>
              <a:t>ца, м</a:t>
            </a:r>
            <a:r>
              <a:rPr lang="ru-RU" sz="4400" b="1" i="1" u="sng" dirty="0" smtClean="0">
                <a:solidFill>
                  <a:srgbClr val="FF0000"/>
                </a:solidFill>
              </a:rPr>
              <a:t>о</a:t>
            </a:r>
            <a:r>
              <a:rPr lang="ru-RU" sz="4400" b="1" i="1" dirty="0" smtClean="0">
                <a:solidFill>
                  <a:srgbClr val="7030A0"/>
                </a:solidFill>
              </a:rPr>
              <a:t>л</a:t>
            </a:r>
            <a:r>
              <a:rPr lang="ru-RU" sz="4400" b="1" i="1" u="sng" dirty="0" smtClean="0">
                <a:solidFill>
                  <a:srgbClr val="FF0000"/>
                </a:solidFill>
              </a:rPr>
              <a:t>о</a:t>
            </a:r>
            <a:r>
              <a:rPr lang="ru-RU" sz="4400" b="1" i="1" dirty="0" smtClean="0">
                <a:solidFill>
                  <a:srgbClr val="7030A0"/>
                </a:solidFill>
              </a:rPr>
              <a:t>дой, </a:t>
            </a:r>
            <a:r>
              <a:rPr lang="ru-RU" sz="4400" b="1" i="1" u="sng" dirty="0" smtClean="0">
                <a:solidFill>
                  <a:srgbClr val="FF0000"/>
                </a:solidFill>
              </a:rPr>
              <a:t>о</a:t>
            </a:r>
            <a:r>
              <a:rPr lang="ru-RU" sz="4400" b="1" i="1" dirty="0" smtClean="0">
                <a:solidFill>
                  <a:srgbClr val="7030A0"/>
                </a:solidFill>
              </a:rPr>
              <a:t>бед, сев</a:t>
            </a:r>
            <a:r>
              <a:rPr lang="ru-RU" sz="4400" b="1" i="1" u="sng" dirty="0" smtClean="0">
                <a:solidFill>
                  <a:srgbClr val="FF0000"/>
                </a:solidFill>
              </a:rPr>
              <a:t>е</a:t>
            </a:r>
            <a:r>
              <a:rPr lang="ru-RU" sz="4400" b="1" i="1" dirty="0" smtClean="0">
                <a:solidFill>
                  <a:srgbClr val="7030A0"/>
                </a:solidFill>
              </a:rPr>
              <a:t>р</a:t>
            </a:r>
            <a:r>
              <a:rPr lang="ru-RU" sz="4400" b="1" i="1" smtClean="0">
                <a:solidFill>
                  <a:srgbClr val="7030A0"/>
                </a:solidFill>
              </a:rPr>
              <a:t>, п</a:t>
            </a:r>
            <a:r>
              <a:rPr lang="ru-RU" sz="4400" b="1" i="1" u="sng" smtClean="0">
                <a:solidFill>
                  <a:srgbClr val="FF0000"/>
                </a:solidFill>
              </a:rPr>
              <a:t>а</a:t>
            </a:r>
            <a:r>
              <a:rPr lang="ru-RU" sz="4400" b="1" i="1" smtClean="0">
                <a:solidFill>
                  <a:srgbClr val="7030A0"/>
                </a:solidFill>
              </a:rPr>
              <a:t>льто.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95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Алгоритм</a:t>
            </a:r>
            <a:endParaRPr lang="ru-RU" sz="49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80728"/>
            <a:ext cx="8604448" cy="83863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7030A0"/>
                </a:solidFill>
              </a:rPr>
              <a:t>Прочитай слово.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7030A0"/>
                </a:solidFill>
              </a:rPr>
              <a:t>Поставь ударение.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7030A0"/>
                </a:solidFill>
              </a:rPr>
              <a:t>Выдели корень.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7030A0"/>
                </a:solidFill>
              </a:rPr>
              <a:t>Определи безударную гласную.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7030A0"/>
                </a:solidFill>
              </a:rPr>
              <a:t>Подбери проверочное слово.</a:t>
            </a:r>
          </a:p>
          <a:p>
            <a:pPr>
              <a:buNone/>
            </a:pPr>
            <a:endParaRPr lang="ru-RU" sz="5400" b="1" i="1" dirty="0" smtClean="0">
              <a:solidFill>
                <a:srgbClr val="7030A0"/>
              </a:solidFill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611560" y="1268760"/>
            <a:ext cx="8157592" cy="8386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5400" b="1" i="1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611560" y="1844824"/>
            <a:ext cx="8229600" cy="8386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5400" b="1" i="1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539552" y="2492896"/>
            <a:ext cx="8373616" cy="8386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5400" b="1" i="1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611560" y="3068960"/>
            <a:ext cx="8229600" cy="8386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5400" b="1" i="1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683568" y="3429000"/>
            <a:ext cx="8229600" cy="8386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5400" b="1" i="1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611560" y="4221088"/>
            <a:ext cx="8085584" cy="8386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5400" b="1" i="1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1907704" y="5229200"/>
            <a:ext cx="8229600" cy="838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4400" b="1" i="1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495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u="sng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по учебнику, с. </a:t>
            </a:r>
            <a:r>
              <a:rPr lang="ru-RU" sz="4800" b="1" u="sng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106 </a:t>
            </a:r>
            <a:endParaRPr lang="ru-RU" sz="4800" b="1" u="sng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57" y="1196752"/>
            <a:ext cx="3902643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11960" y="2492896"/>
            <a:ext cx="45365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400" b="1" i="1" dirty="0" err="1" smtClean="0">
                <a:solidFill>
                  <a:srgbClr val="660066"/>
                </a:solidFill>
                <a:latin typeface="Times New Roman"/>
                <a:ea typeface="Calibri"/>
              </a:rPr>
              <a:t>Упражнение</a:t>
            </a:r>
            <a:r>
              <a:rPr lang="uk-UA" sz="4400" b="1" i="1" dirty="0" smtClean="0">
                <a:solidFill>
                  <a:srgbClr val="660066"/>
                </a:solidFill>
                <a:latin typeface="Times New Roman"/>
                <a:ea typeface="Calibri"/>
              </a:rPr>
              <a:t> 199 </a:t>
            </a:r>
            <a:endParaRPr lang="ru-RU" sz="4400" b="1" i="1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05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в парах</a:t>
            </a:r>
            <a:endParaRPr lang="ru-RU" b="1" u="sng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D:\клипарты\дети\children-learning-clipart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285203"/>
            <a:ext cx="5400600" cy="49105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31542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0000"/>
      </a:hlink>
      <a:folHlink>
        <a:srgbClr val="FAC08F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956</TotalTime>
  <Words>283</Words>
  <Application>Microsoft Office PowerPoint</Application>
  <PresentationFormat>Экран (4:3)</PresentationFormat>
  <Paragraphs>95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  Минутка чистописания</vt:lpstr>
      <vt:lpstr>Тема урока</vt:lpstr>
      <vt:lpstr>Презентация PowerPoint</vt:lpstr>
      <vt:lpstr>Словарная работа </vt:lpstr>
      <vt:lpstr>Алгоритм</vt:lpstr>
      <vt:lpstr>Работа по учебнику, с. 106 </vt:lpstr>
      <vt:lpstr>Работа в парах</vt:lpstr>
      <vt:lpstr>Проверка.</vt:lpstr>
      <vt:lpstr>Письмо по памяти</vt:lpstr>
      <vt:lpstr>Работа по учебнику, с. 107 </vt:lpstr>
      <vt:lpstr>Найди ошибку</vt:lpstr>
      <vt:lpstr>В каком слове перестановка ударения изменит смысл слова?</vt:lpstr>
      <vt:lpstr>Тема урока</vt:lpstr>
      <vt:lpstr>Рефлексия  </vt:lpstr>
      <vt:lpstr>Спасибо  за урок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Пользователь Windows</cp:lastModifiedBy>
  <cp:revision>75</cp:revision>
  <dcterms:created xsi:type="dcterms:W3CDTF">2013-08-18T07:43:00Z</dcterms:created>
  <dcterms:modified xsi:type="dcterms:W3CDTF">2021-12-02T06:13:54Z</dcterms:modified>
</cp:coreProperties>
</file>