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66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7" r:id="rId21"/>
    <p:sldId id="278" r:id="rId22"/>
    <p:sldId id="279" r:id="rId23"/>
    <p:sldId id="280" r:id="rId24"/>
    <p:sldId id="282" r:id="rId25"/>
    <p:sldId id="283" r:id="rId26"/>
    <p:sldId id="284" r:id="rId27"/>
    <p:sldId id="286" r:id="rId28"/>
    <p:sldId id="287" r:id="rId29"/>
    <p:sldId id="288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F642"/>
  </p:clrMru>
</p:presentationPr>
</file>

<file path=ppt/tableStyles.xml><?xml version="1.0" encoding="utf-8"?>
<a:tblStyleLst xmlns:a="http://schemas.openxmlformats.org/drawingml/2006/main" def="{020C8939-683B-4FF6-9908-6A2E1EFC2194}">
  <a:tblStyle styleId="{020C8939-683B-4FF6-9908-6A2E1EFC219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4" name="Google Shape;434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3" name="Google Shape;443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" name="Google Shape;45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" type="objOnly">
  <p:cSld name="Объект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/>
          <p:cNvSpPr txBox="1">
            <a:spLocks noGrp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Char char="•"/>
              <a:defRPr sz="3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175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Char char="–"/>
              <a:defRPr sz="2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lvl="2" indent="-3175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Char char="•"/>
              <a:defRPr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Char char="–"/>
              <a:defRPr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Char char="•"/>
              <a:defRPr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Char char="•"/>
              <a:defRPr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Char char="•"/>
              <a:defRPr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Char char="•"/>
              <a:defRPr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Char char="•"/>
              <a:defRPr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457200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640080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3" name="Google Shape;33;p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457200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640080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4" name="Google Shape;34;p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таблица" type="tbl">
  <p:cSld name="Заголовок и таблица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457200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640080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457200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640080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</p:sldLayoutIdLst>
  <p:hf sldNum="0"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jpe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6"/>
          <p:cNvSpPr txBox="1">
            <a:spLocks noGrp="1"/>
          </p:cNvSpPr>
          <p:nvPr>
            <p:ph type="subTitle" idx="4294967295"/>
          </p:nvPr>
        </p:nvSpPr>
        <p:spPr>
          <a:xfrm>
            <a:off x="1000100" y="908050"/>
            <a:ext cx="7572428" cy="30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endParaRPr lang="ru-RU" sz="4800" b="0" i="0" u="none" strike="noStrike" cap="none" dirty="0" smtClean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4800" b="0" i="0" u="none" strike="noStrike" cap="none" dirty="0" err="1" smtClean="0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Круглый</a:t>
            </a:r>
            <a:r>
              <a:rPr lang="en-US" sz="4800" b="0" i="0" u="none" strike="noStrike" cap="none" dirty="0" smtClean="0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800" b="0" i="0" u="none" strike="noStrike" cap="none" dirty="0" err="1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стол</a:t>
            </a:r>
            <a:endParaRPr>
              <a:solidFill>
                <a:srgbClr val="2AF642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4800" b="0" i="0" u="none" strike="noStrike" cap="none" dirty="0" smtClean="0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</a:t>
            </a:r>
            <a:r>
              <a:rPr lang="ru-RU" sz="4800" dirty="0" smtClean="0">
                <a:solidFill>
                  <a:srgbClr val="2AF642"/>
                </a:solidFill>
              </a:rPr>
              <a:t>Мир профессий и место в нем человека</a:t>
            </a:r>
            <a:r>
              <a:rPr lang="en-US" sz="4800" b="0" i="0" u="none" strike="noStrike" cap="none" dirty="0" smtClean="0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</a:t>
            </a:r>
            <a:endParaRPr>
              <a:solidFill>
                <a:srgbClr val="2AF642"/>
              </a:solidFill>
            </a:endParaRPr>
          </a:p>
        </p:txBody>
      </p:sp>
      <p:sp>
        <p:nvSpPr>
          <p:cNvPr id="142" name="Google Shape;142;p16"/>
          <p:cNvSpPr txBox="1"/>
          <p:nvPr/>
        </p:nvSpPr>
        <p:spPr>
          <a:xfrm>
            <a:off x="1258887" y="5084762"/>
            <a:ext cx="5761037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3" name="Google Shape;143;p16"/>
          <p:cNvSpPr txBox="1"/>
          <p:nvPr/>
        </p:nvSpPr>
        <p:spPr>
          <a:xfrm>
            <a:off x="755650" y="5084762"/>
            <a:ext cx="7704137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ru-RU" sz="1800" dirty="0" smtClean="0">
                <a:solidFill>
                  <a:schemeClr val="lt1"/>
                </a:solidFill>
                <a:latin typeface="Times New Roman"/>
                <a:cs typeface="Times New Roman"/>
                <a:sym typeface="Times New Roman"/>
              </a:rPr>
              <a:t>Учитель технологии : Захарова Т.А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ru-RU" sz="1800" dirty="0" smtClean="0">
                <a:solidFill>
                  <a:schemeClr val="lt1"/>
                </a:solidFill>
                <a:latin typeface="Times New Roman"/>
                <a:cs typeface="Times New Roman"/>
                <a:sym typeface="Times New Roman"/>
              </a:rPr>
              <a:t>Г. Белинский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ru-RU" sz="1800" dirty="0" smtClean="0">
                <a:solidFill>
                  <a:schemeClr val="lt1"/>
                </a:solidFill>
                <a:latin typeface="Times New Roman"/>
                <a:cs typeface="Times New Roman"/>
                <a:sym typeface="Times New Roman"/>
              </a:rPr>
              <a:t>2020г.</a:t>
            </a:r>
            <a:endParaRPr/>
          </a:p>
        </p:txBody>
      </p:sp>
      <p:pic>
        <p:nvPicPr>
          <p:cNvPr id="144" name="Google Shape;144;p16" descr="MCj02330210000[1]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72264" y="4654550"/>
            <a:ext cx="2197100" cy="220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5"/>
          <p:cNvSpPr txBox="1">
            <a:spLocks noGrp="1"/>
          </p:cNvSpPr>
          <p:nvPr>
            <p:ph idx="1"/>
          </p:nvPr>
        </p:nvSpPr>
        <p:spPr>
          <a:xfrm>
            <a:off x="250825" y="836612"/>
            <a:ext cx="8713787" cy="5330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профессиональные намерения: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en-US" sz="2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Юрист – 1                                Инженер - механик – 1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Экономист - 1                          Фельдшер – 1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Врач - 1                                     Медицинская сестра – 2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Агроном - 1                              Механик – 1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➢"/>
            </a:pPr>
            <a:r>
              <a:rPr lang="en-US" sz="2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положительные качества характера</a:t>
            </a: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ответственность, трудолюбие, старательность, целеустремленность, доброта.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отрицательные качества характера</a:t>
            </a:r>
            <a:r>
              <a:rPr lang="en-US" sz="3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невнимательность, нерешительность, неумение распределять время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Google Shape;199;p26" descr="j02830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8400" y="1484312"/>
            <a:ext cx="1439862" cy="14398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26" descr="j028378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0112" y="3789362"/>
            <a:ext cx="1366837" cy="1366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26" descr="j028379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443662" y="1700212"/>
            <a:ext cx="1296987" cy="1296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26" descr="j028387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580062" y="4941887"/>
            <a:ext cx="1511300" cy="151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26" descr="j028387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851275" y="3357562"/>
            <a:ext cx="1728787" cy="17287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26" descr="j0286770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339975" y="5013325"/>
            <a:ext cx="1655762" cy="16557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26" descr="j0283512"/>
          <p:cNvPicPr preferRelativeResize="0">
            <a:picLocks noGrp="1"/>
          </p:cNvPicPr>
          <p:nvPr>
            <p:ph type="title"/>
          </p:nvPr>
        </p:nvPicPr>
        <p:blipFill rotWithShape="1">
          <a:blip r:embed="rId9">
            <a:alphaModFix/>
          </a:blip>
          <a:srcRect/>
          <a:stretch/>
        </p:blipFill>
        <p:spPr>
          <a:xfrm>
            <a:off x="755650" y="1773237"/>
            <a:ext cx="1295400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26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10">
            <a:alphaModFix/>
          </a:blip>
          <a:srcRect/>
          <a:stretch/>
        </p:blipFill>
        <p:spPr>
          <a:xfrm>
            <a:off x="7632700" y="3429000"/>
            <a:ext cx="1511300" cy="1511300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26"/>
          <p:cNvSpPr txBox="1"/>
          <p:nvPr/>
        </p:nvSpPr>
        <p:spPr>
          <a:xfrm>
            <a:off x="574675" y="620712"/>
            <a:ext cx="85693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Font typeface="Arial"/>
              <a:buNone/>
            </a:pPr>
            <a:r>
              <a:rPr lang="en-US" sz="3600" b="1" i="0" u="none" strike="noStrike" cap="none" dirty="0" err="1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Мы</a:t>
            </a:r>
            <a:r>
              <a:rPr lang="en-US" sz="3600" b="1" i="0" u="none" strike="noStrike" cap="none" dirty="0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 err="1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выбираем</a:t>
            </a:r>
            <a:r>
              <a:rPr lang="en-US" sz="3600" b="1" i="0" u="none" strike="noStrike" cap="none" dirty="0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 err="1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разные</a:t>
            </a:r>
            <a:r>
              <a:rPr lang="en-US" sz="3600" b="1" i="0" u="none" strike="noStrike" cap="none" dirty="0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 err="1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профессии</a:t>
            </a:r>
            <a:endParaRPr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7"/>
          <p:cNvSpPr txBox="1">
            <a:spLocks noGrp="1"/>
          </p:cNvSpPr>
          <p:nvPr>
            <p:ph type="title"/>
          </p:nvPr>
        </p:nvSpPr>
        <p:spPr>
          <a:xfrm>
            <a:off x="684212" y="333375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Практикум </a:t>
            </a:r>
            <a:br>
              <a:rPr lang="en-US" sz="4000" b="1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000" b="1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«В мире профессий»</a:t>
            </a:r>
            <a:endParaRPr/>
          </a:p>
        </p:txBody>
      </p:sp>
      <p:sp>
        <p:nvSpPr>
          <p:cNvPr id="213" name="Google Shape;213;p27"/>
          <p:cNvSpPr txBox="1">
            <a:spLocks noGrp="1"/>
          </p:cNvSpPr>
          <p:nvPr>
            <p:ph idx="1"/>
          </p:nvPr>
        </p:nvSpPr>
        <p:spPr>
          <a:xfrm>
            <a:off x="395287" y="1700212"/>
            <a:ext cx="8497887" cy="4681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609600" marR="0" lvl="0" indent="-609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endParaRPr sz="16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09600" marR="0" lvl="0" indent="-6096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AutoNum type="arabicPeriod"/>
            </a:pPr>
            <a:r>
              <a:rPr lang="en-US" sz="2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Назвать понятия, связанные с деятельностью людей предложенных профессий.</a:t>
            </a:r>
            <a:endParaRPr/>
          </a:p>
          <a:p>
            <a:pPr marL="609600" marR="0" lvl="0" indent="-6096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  Указать способности и личностные качества, соответствующие выбранной группе профессий. </a:t>
            </a:r>
            <a:endParaRPr/>
          </a:p>
          <a:p>
            <a:pPr marL="609600" marR="0" lvl="0" indent="-6096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AutoNum type="arabicPeriod" startAt="3"/>
            </a:pPr>
            <a:r>
              <a:rPr lang="en-US" sz="2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Определить по загадкам – синквэйн группу профессий.</a:t>
            </a:r>
            <a:endParaRPr/>
          </a:p>
          <a:p>
            <a:pPr marL="609600" marR="0" lvl="0" indent="-6096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AutoNum type="arabicPlain" startAt="4"/>
            </a:pPr>
            <a:r>
              <a:rPr lang="en-US" sz="2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Определить общее в паре профессий (задание на мышление).</a:t>
            </a:r>
            <a:endParaRPr/>
          </a:p>
          <a:p>
            <a:pPr marL="609600" marR="0" lvl="0" indent="-6096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   Правильный выбор (определить из возможных доводов правильные и ошибочные).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</a:pPr>
            <a:endParaRPr sz="2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8"/>
          <p:cNvSpPr txBox="1"/>
          <p:nvPr/>
        </p:nvSpPr>
        <p:spPr>
          <a:xfrm>
            <a:off x="323850" y="-147637"/>
            <a:ext cx="8820150" cy="7005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3600" b="1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Возможные доводы:</a:t>
            </a:r>
            <a:endParaRPr sz="3600" b="1" i="0" u="none" strike="noStrike" cap="none">
              <a:solidFill>
                <a:srgbClr val="00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Говорят, что это престижная работа (-).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Мои друзья будут юристами, я тоже (-).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Не знаю точно, что это за профессия, но я думаю, что я смогу овладеть ею (-).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Мне очень нравится Иван Иванович, хочу быть как он (-).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Дикторы телевидения всегда хорошо выглядят, я тоже буду диктором ТВ (-).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Мой любимый урок – урок физкультуры, значит, я буду спортсменом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Я не знаю, какой я: общительный или нет, дисциплинированный или нет, но это и не важно, при чем здесь выбор профессии (-).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Физическое развитие и профессия – две разные вещи (-).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Надо пойти к специалисту по профориентации за советом, он подскажет (+).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Я стараюсь больше читать и изучать материалы по этой профессии (+).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На олимпиадах я всегда занимаю призовые места по этому предмету (+).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Я всегда разговариваю об этом с родителями (+).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9"/>
          <p:cNvSpPr txBox="1">
            <a:spLocks noGrp="1"/>
          </p:cNvSpPr>
          <p:nvPr>
            <p:ph idx="1"/>
          </p:nvPr>
        </p:nvSpPr>
        <p:spPr>
          <a:xfrm>
            <a:off x="755650" y="69215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 В стихотворении Дж. Родари «Чем пахнут ремёсла?» дополнить строчку, где говорится о характерном запахе профессии, но в рифму.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0"/>
          <p:cNvSpPr txBox="1">
            <a:spLocks noGrp="1"/>
          </p:cNvSpPr>
          <p:nvPr>
            <p:ph idx="1"/>
          </p:nvPr>
        </p:nvSpPr>
        <p:spPr>
          <a:xfrm>
            <a:off x="468312" y="260350"/>
            <a:ext cx="7772400" cy="6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 каждого дела                                                                   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Запах особый: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булочной пахнет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Тестом и сдобой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Мимо столярной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Идешь мастерской – 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Стружкою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пахнет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 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свежей доской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Пахнет маляр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Скипидаром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краской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Пахнет стекольщик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Оконной замазкой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1"/>
          <p:cNvSpPr txBox="1">
            <a:spLocks noGrp="1"/>
          </p:cNvSpPr>
          <p:nvPr>
            <p:ph idx="1"/>
          </p:nvPr>
        </p:nvSpPr>
        <p:spPr>
          <a:xfrm>
            <a:off x="684212" y="47625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Куртка шофера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Пахнет 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бензином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Блуза рабочего – 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Маслом машинным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Пахнет кондитер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Орехом мускатным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Доктор в халате – 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Лекарством приятным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Рыхлой землею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Полем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1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лугом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Пахнет крестьянин, </a:t>
            </a:r>
            <a:endParaRPr/>
          </a:p>
          <a:p>
            <a:pPr marL="342900" marR="0" lvl="0" indent="-342900" algn="ctr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Идущий за плугом.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2"/>
          <p:cNvSpPr txBox="1"/>
          <p:nvPr/>
        </p:nvSpPr>
        <p:spPr>
          <a:xfrm>
            <a:off x="685800" y="1600200"/>
            <a:ext cx="76962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Times New Roman"/>
              <a:buNone/>
            </a:pPr>
            <a:r>
              <a:rPr lang="en-US" sz="6000" b="1" i="0" u="none" strike="noStrike" cap="none" dirty="0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НОВОЕ ВРЕМЯ – </a:t>
            </a:r>
            <a:br>
              <a:rPr lang="en-US" sz="6000" b="1" i="0" u="none" strike="noStrike" cap="none" dirty="0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6000" b="1" i="0" u="none" strike="noStrike" cap="none" dirty="0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НОВЫЕ ПРОФЕССИИ</a:t>
            </a:r>
            <a:endParaRPr>
              <a:solidFill>
                <a:srgbClr val="2AF642"/>
              </a:solidFill>
            </a:endParaRPr>
          </a:p>
        </p:txBody>
      </p:sp>
      <p:pic>
        <p:nvPicPr>
          <p:cNvPr id="239" name="Google Shape;239;p32" descr="b180979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24300" y="5300662"/>
            <a:ext cx="1295400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32" descr="BD07153_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62800" y="2590800"/>
            <a:ext cx="1646237" cy="1801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32" descr="PE02719_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04800" y="2819400"/>
            <a:ext cx="1738312" cy="1682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32" descr="BD06675_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451725" y="4365625"/>
            <a:ext cx="1455737" cy="180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32" descr="PE01846_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292725" y="188912"/>
            <a:ext cx="3694112" cy="1484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32" descr="BD06517_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258887" y="908050"/>
            <a:ext cx="1803400" cy="1189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32" descr="BS00508_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651500" y="4797425"/>
            <a:ext cx="1574800" cy="1662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32" descr="j028357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700337" y="260350"/>
            <a:ext cx="1314450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Google Shape;247;p32" descr="j028357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50825" y="188912"/>
            <a:ext cx="1314450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32" descr="j028357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124075" y="5661025"/>
            <a:ext cx="1314450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32" descr="j028357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79387" y="5661025"/>
            <a:ext cx="1314450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32" descr="j028357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187450" y="5013325"/>
            <a:ext cx="1314450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1" name="Google Shape;251;p32" descr="016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3708400" y="981075"/>
            <a:ext cx="1000125" cy="1000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4"/>
          <p:cNvSpPr txBox="1">
            <a:spLocks noGrp="1"/>
          </p:cNvSpPr>
          <p:nvPr>
            <p:ph idx="1"/>
          </p:nvPr>
        </p:nvSpPr>
        <p:spPr>
          <a:xfrm>
            <a:off x="381000" y="304800"/>
            <a:ext cx="8305800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Arial"/>
              <a:buNone/>
            </a:pPr>
            <a:r>
              <a:rPr lang="en-US" sz="4000" b="1" i="0" u="none" strike="noStrike" cap="none" dirty="0" err="1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Имиджмейкер</a:t>
            </a:r>
            <a:r>
              <a:rPr lang="en-US" sz="3200" b="0" i="0" u="none" strike="noStrike" cap="none" dirty="0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solidFill>
                <a:srgbClr val="2AF642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Помогает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создать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образ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преуспевающего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человека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32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Он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определяет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типаж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клиента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опираясь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линии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его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фигуры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лица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подбирает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одежду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прическу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обувь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выявляет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стиль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создает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профессиональный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образ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даже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корректирует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поведение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клиента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32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cxnSp>
        <p:nvCxnSpPr>
          <p:cNvPr id="270" name="Google Shape;270;p34"/>
          <p:cNvCxnSpPr/>
          <p:nvPr/>
        </p:nvCxnSpPr>
        <p:spPr>
          <a:xfrm>
            <a:off x="395287" y="1125537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  <p:pic>
        <p:nvPicPr>
          <p:cNvPr id="271" name="Google Shape;271;p34" descr="0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24750" y="1341437"/>
            <a:ext cx="1527175" cy="1527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" name="Google Shape;272;p34" descr="i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48487" y="5084762"/>
            <a:ext cx="2087562" cy="1647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5"/>
          <p:cNvSpPr txBox="1">
            <a:spLocks noGrp="1"/>
          </p:cNvSpPr>
          <p:nvPr>
            <p:ph type="title"/>
          </p:nvPr>
        </p:nvSpPr>
        <p:spPr>
          <a:xfrm>
            <a:off x="684212" y="1889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Arial"/>
              <a:buNone/>
            </a:pPr>
            <a:r>
              <a:rPr lang="en-US" sz="5400" b="1" i="0" u="none" strike="noStrike" cap="none" dirty="0" err="1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Имиджмейкер</a:t>
            </a:r>
            <a:endParaRPr>
              <a:solidFill>
                <a:srgbClr val="2AF642"/>
              </a:solidFill>
            </a:endParaRPr>
          </a:p>
        </p:txBody>
      </p:sp>
      <p:sp>
        <p:nvSpPr>
          <p:cNvPr id="278" name="Google Shape;278;p35"/>
          <p:cNvSpPr txBox="1">
            <a:spLocks noGrp="1"/>
          </p:cNvSpPr>
          <p:nvPr>
            <p:ph idx="1"/>
          </p:nvPr>
        </p:nvSpPr>
        <p:spPr>
          <a:xfrm>
            <a:off x="179387" y="1989137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Ему необходимо знать правила макияжа, стилей одежды, основы психологии и этикета, значение поз, жестов, мимики.</a:t>
            </a:r>
            <a:endParaRPr sz="2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Он может научить грамотной речи, использованию специальной терминологии. </a:t>
            </a:r>
            <a:endParaRPr sz="2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Должен уметь предугадывать ситуации, разбираться во всех мелочах, убедить клиента в важности перемен во внешности, в поведении, в речи.</a:t>
            </a:r>
            <a:b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cxnSp>
        <p:nvCxnSpPr>
          <p:cNvPr id="279" name="Google Shape;279;p35"/>
          <p:cNvCxnSpPr/>
          <p:nvPr/>
        </p:nvCxnSpPr>
        <p:spPr>
          <a:xfrm>
            <a:off x="323850" y="1341437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  <p:pic>
        <p:nvPicPr>
          <p:cNvPr id="280" name="Google Shape;280;p35" descr="is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5287" y="115887"/>
            <a:ext cx="1601787" cy="1114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" name="Google Shape;281;p35" descr="is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56325" y="4959350"/>
            <a:ext cx="2376487" cy="17764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" name="Google Shape;282;p35" descr="is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164387" y="1484312"/>
            <a:ext cx="1817687" cy="273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7"/>
          <p:cNvSpPr txBox="1">
            <a:spLocks noGrp="1"/>
          </p:cNvSpPr>
          <p:nvPr>
            <p:ph type="body" idx="4294967295"/>
          </p:nvPr>
        </p:nvSpPr>
        <p:spPr>
          <a:xfrm>
            <a:off x="3671888" y="692150"/>
            <a:ext cx="5472112" cy="540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r>
              <a:rPr lang="ru-RU" dirty="0" smtClean="0"/>
              <a:t>"Правильный выбор профессии позволяет реализовать свой творческий потенциал, избежать разочарования, оградить себя и свою семью от нищеты и неуверенности в завтрашнем дне".</a:t>
            </a:r>
          </a:p>
          <a:p>
            <a:pPr algn="r"/>
            <a:r>
              <a:rPr lang="ru-RU" b="1" dirty="0" smtClean="0"/>
              <a:t>Виктор Гюго</a:t>
            </a:r>
            <a:endParaRPr lang="ru-RU" dirty="0" smtClean="0"/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endParaRPr/>
          </a:p>
        </p:txBody>
      </p:sp>
      <p:pic>
        <p:nvPicPr>
          <p:cNvPr id="150" name="Google Shape;150;p17" descr="j02407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0237" y="3860800"/>
            <a:ext cx="1576387" cy="2474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7"/>
          <p:cNvSpPr txBox="1">
            <a:spLocks noGrp="1"/>
          </p:cNvSpPr>
          <p:nvPr>
            <p:ph type="title"/>
          </p:nvPr>
        </p:nvSpPr>
        <p:spPr>
          <a:xfrm>
            <a:off x="684212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44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Бренд - менеджер</a:t>
            </a:r>
            <a:endParaRPr/>
          </a:p>
        </p:txBody>
      </p:sp>
      <p:sp>
        <p:nvSpPr>
          <p:cNvPr id="303" name="Google Shape;303;p37"/>
          <p:cNvSpPr txBox="1">
            <a:spLocks noGrp="1"/>
          </p:cNvSpPr>
          <p:nvPr>
            <p:ph idx="1"/>
          </p:nvPr>
        </p:nvSpPr>
        <p:spPr>
          <a:xfrm>
            <a:off x="304800" y="2060575"/>
            <a:ext cx="8534400" cy="3959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endParaRPr sz="3500" b="1" i="1" u="none" strike="noStrike" cap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Font typeface="Arial"/>
              <a:buNone/>
            </a:pPr>
            <a:r>
              <a:rPr lang="en-US" sz="3500" b="1" i="1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Бренд-менеджер</a:t>
            </a:r>
            <a:r>
              <a:rPr lang="en-US" sz="3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35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бренд</a:t>
            </a:r>
            <a:r>
              <a:rPr lang="en-US" sz="3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от англ. – </a:t>
            </a:r>
            <a:r>
              <a:rPr lang="en-US" sz="35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клеймо</a:t>
            </a:r>
            <a:r>
              <a:rPr lang="en-US" sz="3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 – основной носитель и реализатор идеи бренда.</a:t>
            </a:r>
            <a:endParaRPr sz="3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3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Бренд – хорошо знакомая торговая марка.</a:t>
            </a:r>
            <a:br>
              <a:rPr lang="en-US" sz="3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cxnSp>
        <p:nvCxnSpPr>
          <p:cNvPr id="305" name="Google Shape;305;p37"/>
          <p:cNvCxnSpPr/>
          <p:nvPr/>
        </p:nvCxnSpPr>
        <p:spPr>
          <a:xfrm>
            <a:off x="323850" y="1484312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  <p:pic>
        <p:nvPicPr>
          <p:cNvPr id="306" name="Google Shape;306;p37" descr="i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56100" y="4697412"/>
            <a:ext cx="1944687" cy="1928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p37" descr="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0825" y="28575"/>
            <a:ext cx="1657350" cy="1281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8"/>
          <p:cNvSpPr txBox="1">
            <a:spLocks noGrp="1"/>
          </p:cNvSpPr>
          <p:nvPr>
            <p:ph type="title"/>
          </p:nvPr>
        </p:nvSpPr>
        <p:spPr>
          <a:xfrm>
            <a:off x="684212" y="333375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4400" b="1" i="0" u="none" strike="noStrike" cap="none" dirty="0" err="1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Бренд</a:t>
            </a:r>
            <a:r>
              <a:rPr lang="en-US" sz="4400" b="1" i="0" u="none" strike="noStrike" cap="none" dirty="0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lang="en-US" sz="4400" b="1" i="0" u="none" strike="noStrike" cap="none" dirty="0" err="1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менеджер</a:t>
            </a:r>
            <a:endParaRPr>
              <a:solidFill>
                <a:srgbClr val="2AF642"/>
              </a:solidFill>
            </a:endParaRPr>
          </a:p>
        </p:txBody>
      </p:sp>
      <p:sp>
        <p:nvSpPr>
          <p:cNvPr id="313" name="Google Shape;313;p3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Работа бренд-менеджера: он должен придумать торговую марку фирмы и сделать ее известной и хорошо узнаваемой, продукция должна отличаться. </a:t>
            </a:r>
            <a:endParaRPr sz="31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2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Arial"/>
              <a:buChar char="•"/>
            </a:pP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 какие категории населения ориентирована продукция? </a:t>
            </a:r>
            <a:endParaRPr sz="31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2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Arial"/>
              <a:buChar char="•"/>
            </a:pP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Как представить продукт, чтоб он хорошо запомнился? </a:t>
            </a:r>
            <a:endParaRPr sz="31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146050" algn="l" rtl="0">
              <a:spcBef>
                <a:spcPts val="62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Times New Roman"/>
              <a:buNone/>
            </a:pPr>
            <a:endParaRPr sz="31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14" name="Google Shape;314;p38"/>
          <p:cNvCxnSpPr/>
          <p:nvPr/>
        </p:nvCxnSpPr>
        <p:spPr>
          <a:xfrm>
            <a:off x="323850" y="1484312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  <p:pic>
        <p:nvPicPr>
          <p:cNvPr id="315" name="Google Shape;315;p38" descr="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0825" y="0"/>
            <a:ext cx="1019175" cy="135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39"/>
          <p:cNvSpPr txBox="1">
            <a:spLocks noGrp="1"/>
          </p:cNvSpPr>
          <p:nvPr>
            <p:ph type="title"/>
          </p:nvPr>
        </p:nvSpPr>
        <p:spPr>
          <a:xfrm>
            <a:off x="684212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44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Бренд - менеджер</a:t>
            </a:r>
            <a:endParaRPr/>
          </a:p>
        </p:txBody>
      </p:sp>
      <p:sp>
        <p:nvSpPr>
          <p:cNvPr id="320" name="Google Shape;320;p3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3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Должен знать законы рекламы, информацию о рынке, о конкурирующих фирмах, маркетинг, связи с общественностью.</a:t>
            </a:r>
            <a:endParaRPr sz="3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endParaRPr sz="35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120650" algn="l" rtl="0"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Times New Roman"/>
              <a:buNone/>
            </a:pPr>
            <a:endParaRPr sz="35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22" name="Google Shape;322;p39"/>
          <p:cNvCxnSpPr/>
          <p:nvPr/>
        </p:nvCxnSpPr>
        <p:spPr>
          <a:xfrm>
            <a:off x="323850" y="1484312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  <p:pic>
        <p:nvPicPr>
          <p:cNvPr id="323" name="Google Shape;323;p39" descr="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16687" y="188912"/>
            <a:ext cx="1601787" cy="1176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" name="Google Shape;324;p39" descr="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48262" y="3860800"/>
            <a:ext cx="3209925" cy="18049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40"/>
          <p:cNvSpPr txBox="1">
            <a:spLocks noGrp="1"/>
          </p:cNvSpPr>
          <p:nvPr>
            <p:ph type="title"/>
          </p:nvPr>
        </p:nvSpPr>
        <p:spPr>
          <a:xfrm>
            <a:off x="611187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44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Бренд - менеджер</a:t>
            </a:r>
            <a:endParaRPr/>
          </a:p>
        </p:txBody>
      </p:sp>
      <p:sp>
        <p:nvSpPr>
          <p:cNvPr id="329" name="Google Shape;329;p40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31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lang="en-US" sz="3100" b="0" i="1" u="sng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Качества</a:t>
            </a:r>
            <a:r>
              <a:rPr lang="en-US" sz="31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надежность, ответственность, организованность, самостоятельность, инициативность, энергичность, способность к творчеству, коммуникабельность.</a:t>
            </a:r>
            <a:b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100" b="0" i="1" u="sng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Образование</a:t>
            </a:r>
            <a:r>
              <a:rPr lang="en-US" sz="31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высшее экономическое образование в области маркетинга; участие в семинарах или мастер-классах по бренду.</a:t>
            </a:r>
            <a:endParaRPr/>
          </a:p>
        </p:txBody>
      </p:sp>
      <p:cxnSp>
        <p:nvCxnSpPr>
          <p:cNvPr id="331" name="Google Shape;331;p40"/>
          <p:cNvCxnSpPr/>
          <p:nvPr/>
        </p:nvCxnSpPr>
        <p:spPr>
          <a:xfrm>
            <a:off x="323850" y="1484312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  <p:pic>
        <p:nvPicPr>
          <p:cNvPr id="332" name="Google Shape;332;p40" descr="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850" y="115887"/>
            <a:ext cx="850900" cy="1169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" name="Google Shape;333;p40" descr="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35825" y="5373687"/>
            <a:ext cx="1625600" cy="120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42"/>
          <p:cNvSpPr txBox="1">
            <a:spLocks noGrp="1"/>
          </p:cNvSpPr>
          <p:nvPr>
            <p:ph type="title"/>
          </p:nvPr>
        </p:nvSpPr>
        <p:spPr>
          <a:xfrm>
            <a:off x="684212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4400" b="1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Криэйтор</a:t>
            </a:r>
            <a:endParaRPr/>
          </a:p>
        </p:txBody>
      </p:sp>
      <p:sp>
        <p:nvSpPr>
          <p:cNvPr id="352" name="Google Shape;352;p42"/>
          <p:cNvSpPr txBox="1">
            <a:spLocks noGrp="1"/>
          </p:cNvSpPr>
          <p:nvPr>
            <p:ph idx="1"/>
          </p:nvPr>
        </p:nvSpPr>
        <p:spPr>
          <a:xfrm>
            <a:off x="228600" y="1989137"/>
            <a:ext cx="86868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Arial"/>
              <a:buNone/>
            </a:pPr>
            <a:r>
              <a:rPr lang="en-US" sz="3200" b="1" i="1" u="none" strike="noStrike" cap="none" dirty="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lang="en-US" sz="3200" b="1" i="1" u="none" strike="noStrike" cap="none" dirty="0" err="1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Криэйтор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(с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англ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– </a:t>
            </a:r>
            <a:r>
              <a:rPr lang="en-US" sz="3200" b="0" i="1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творец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1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создатель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 –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креативный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директор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компании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человек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который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отвечает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за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разработку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ведение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контроль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рекламных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проектов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endParaRPr sz="32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endParaRPr sz="32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54" name="Google Shape;354;p42"/>
          <p:cNvCxnSpPr/>
          <p:nvPr/>
        </p:nvCxnSpPr>
        <p:spPr>
          <a:xfrm>
            <a:off x="323850" y="1484312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  <p:pic>
        <p:nvPicPr>
          <p:cNvPr id="355" name="Google Shape;355;p42" descr="CAENUL6P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19925" y="3933825"/>
            <a:ext cx="1711325" cy="248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6" name="Google Shape;356;p42" descr="CA01UJ8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03350" y="4652962"/>
            <a:ext cx="1289050" cy="196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43"/>
          <p:cNvSpPr txBox="1">
            <a:spLocks noGrp="1"/>
          </p:cNvSpPr>
          <p:nvPr>
            <p:ph type="title"/>
          </p:nvPr>
        </p:nvSpPr>
        <p:spPr>
          <a:xfrm>
            <a:off x="684212" y="333375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Arial"/>
              <a:buNone/>
            </a:pPr>
            <a:r>
              <a:rPr lang="en-US" sz="4400" b="1" i="0" u="none" strike="noStrike" cap="non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Криэйтор</a:t>
            </a:r>
            <a:endParaRPr/>
          </a:p>
        </p:txBody>
      </p:sp>
      <p:sp>
        <p:nvSpPr>
          <p:cNvPr id="362" name="Google Shape;362;p4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Криэйторами</a:t>
            </a: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называют и находящихся в его подчинении копирайтеров – создателей рекламных текстов, а также арт-директоров – специалистов, определяющих основную идею работы и делающих эскизы проектов.</a:t>
            </a:r>
            <a:b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Работа: </a:t>
            </a: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организационная работа и контакты с заказчиком.</a:t>
            </a:r>
            <a:b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cxnSp>
        <p:nvCxnSpPr>
          <p:cNvPr id="363" name="Google Shape;363;p43"/>
          <p:cNvCxnSpPr/>
          <p:nvPr/>
        </p:nvCxnSpPr>
        <p:spPr>
          <a:xfrm>
            <a:off x="323850" y="1484312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  <p:pic>
        <p:nvPicPr>
          <p:cNvPr id="364" name="Google Shape;364;p43" descr="CAW529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850" y="-9525"/>
            <a:ext cx="1439862" cy="14398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65" name="Google Shape;365;p43" descr="CAA3K5A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64162" y="5045075"/>
            <a:ext cx="2520950" cy="141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44"/>
          <p:cNvSpPr txBox="1">
            <a:spLocks noGrp="1"/>
          </p:cNvSpPr>
          <p:nvPr>
            <p:ph type="title"/>
          </p:nvPr>
        </p:nvSpPr>
        <p:spPr>
          <a:xfrm>
            <a:off x="684212" y="333375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4400" b="1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Криэйтор</a:t>
            </a:r>
            <a:endParaRPr/>
          </a:p>
        </p:txBody>
      </p:sp>
      <p:sp>
        <p:nvSpPr>
          <p:cNvPr id="370" name="Google Shape;370;p4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32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Задача </a:t>
            </a:r>
            <a:r>
              <a:rPr lang="en-US" sz="3200" b="0" i="1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криэйтора</a:t>
            </a:r>
            <a:r>
              <a:rPr lang="en-US" sz="32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предельно четко и ясно сформулировать все пожелания клиентов; мобилизовать и объединить творческий коллектив для достижения поставленных целей.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endParaRPr sz="32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72" name="Google Shape;372;p44"/>
          <p:cNvCxnSpPr/>
          <p:nvPr/>
        </p:nvCxnSpPr>
        <p:spPr>
          <a:xfrm>
            <a:off x="323850" y="1484312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  <p:pic>
        <p:nvPicPr>
          <p:cNvPr id="373" name="Google Shape;373;p44" descr="CAUF89N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7675" y="4508500"/>
            <a:ext cx="3024187" cy="198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4" name="Google Shape;374;p44" descr="CA2T0XUR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67625" y="188912"/>
            <a:ext cx="1169987" cy="11699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46"/>
          <p:cNvSpPr txBox="1">
            <a:spLocks noGrp="1"/>
          </p:cNvSpPr>
          <p:nvPr>
            <p:ph type="title"/>
          </p:nvPr>
        </p:nvSpPr>
        <p:spPr>
          <a:xfrm>
            <a:off x="684212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Times New Roman"/>
              <a:buNone/>
            </a:pPr>
            <a:r>
              <a:rPr lang="en-US" sz="4400" b="1" i="0" u="none" strike="noStrike" cap="none" dirty="0" err="1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Медиапленнер</a:t>
            </a:r>
            <a:endParaRPr>
              <a:solidFill>
                <a:srgbClr val="2AF642"/>
              </a:solidFill>
            </a:endParaRPr>
          </a:p>
        </p:txBody>
      </p:sp>
      <p:sp>
        <p:nvSpPr>
          <p:cNvPr id="393" name="Google Shape;393;p46"/>
          <p:cNvSpPr txBox="1">
            <a:spLocks noGrp="1"/>
          </p:cNvSpPr>
          <p:nvPr>
            <p:ph idx="1"/>
          </p:nvPr>
        </p:nvSpPr>
        <p:spPr>
          <a:xfrm>
            <a:off x="179387" y="2276475"/>
            <a:ext cx="86868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Arial"/>
              <a:buNone/>
            </a:pPr>
            <a:r>
              <a:rPr lang="en-US" sz="3500" b="1" i="1" u="none" strike="noStrike" cap="none" dirty="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lang="en-US" sz="3500" b="1" i="1" u="none" strike="noStrike" cap="none" dirty="0" err="1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Медиапленнер</a:t>
            </a:r>
            <a:r>
              <a:rPr lang="en-US" sz="3500" b="1" i="1" u="none" strike="noStrike" cap="none" dirty="0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специалист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рекламного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агенства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Он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отвечает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за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выбор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подходящих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средств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массовой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информации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для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размещения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рекламных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материалов</a:t>
            </a:r>
            <a:r>
              <a:rPr lang="en-US" sz="3500" b="0" i="0" u="none" strike="noStrike" cap="none" dirty="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500" b="0" i="0" u="none" strike="noStrike" cap="none">
              <a:solidFill>
                <a:srgbClr val="CC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120650" algn="l" rtl="0"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Times New Roman"/>
              <a:buNone/>
            </a:pPr>
            <a:endParaRPr sz="3500" b="0" i="0" u="none" strike="noStrike" cap="none">
              <a:solidFill>
                <a:srgbClr val="CC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95" name="Google Shape;395;p46"/>
          <p:cNvCxnSpPr/>
          <p:nvPr/>
        </p:nvCxnSpPr>
        <p:spPr>
          <a:xfrm>
            <a:off x="107950" y="1412875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47"/>
          <p:cNvSpPr txBox="1">
            <a:spLocks noGrp="1"/>
          </p:cNvSpPr>
          <p:nvPr>
            <p:ph type="title"/>
          </p:nvPr>
        </p:nvSpPr>
        <p:spPr>
          <a:xfrm>
            <a:off x="684212" y="404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Arial"/>
              <a:buNone/>
            </a:pPr>
            <a:r>
              <a:rPr lang="en-US" sz="4800" b="1" i="0" u="none" strike="noStrike" cap="none" dirty="0" err="1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Медиапленнер</a:t>
            </a:r>
            <a:endParaRPr>
              <a:solidFill>
                <a:srgbClr val="2AF642"/>
              </a:solidFill>
            </a:endParaRPr>
          </a:p>
        </p:txBody>
      </p:sp>
      <p:sp>
        <p:nvSpPr>
          <p:cNvPr id="401" name="Google Shape;401;p4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Arial"/>
              <a:buNone/>
            </a:pPr>
            <a:r>
              <a:rPr lang="en-US" sz="3500" b="0" i="0" u="none" strike="noStrike" cap="none" dirty="0" err="1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Медиапленнер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планирует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дает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рекомендации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наиболее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выгодному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вложению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средств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выделяемых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рекламирование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того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или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иного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товара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раскрутку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названия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фирмы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либо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торговой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марки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бренда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35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120650" algn="l" rtl="0"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Times New Roman"/>
              <a:buNone/>
            </a:pPr>
            <a:endParaRPr sz="35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402" name="Google Shape;402;p47"/>
          <p:cNvCxnSpPr/>
          <p:nvPr/>
        </p:nvCxnSpPr>
        <p:spPr>
          <a:xfrm>
            <a:off x="323850" y="1412875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8"/>
          <p:cNvSpPr txBox="1">
            <a:spLocks noGrp="1"/>
          </p:cNvSpPr>
          <p:nvPr>
            <p:ph type="title"/>
          </p:nvPr>
        </p:nvSpPr>
        <p:spPr>
          <a:xfrm>
            <a:off x="684212" y="404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Times New Roman"/>
              <a:buNone/>
            </a:pPr>
            <a:r>
              <a:rPr lang="en-US" sz="4400" b="1" i="0" u="none" strike="noStrike" cap="none" dirty="0" err="1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Медиапленнер</a:t>
            </a:r>
            <a:endParaRPr>
              <a:solidFill>
                <a:srgbClr val="2AF642"/>
              </a:solidFill>
            </a:endParaRPr>
          </a:p>
        </p:txBody>
      </p:sp>
      <p:sp>
        <p:nvSpPr>
          <p:cNvPr id="407" name="Google Shape;407;p4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22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Необходимые качества:</a:t>
            </a:r>
            <a:r>
              <a:rPr lang="en-US"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2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lang="en-US"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эрудированность и интеллект; </a:t>
            </a:r>
            <a:endParaRPr sz="22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lang="en-US"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хорошее знаний существующих на сегодняшний день средств массовой информации, их направленности и аудиторий; </a:t>
            </a:r>
            <a:endParaRPr sz="22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lang="en-US"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ориентирование в интересах, вкусах, предпочтениях разных групп населения; </a:t>
            </a:r>
            <a:endParaRPr sz="22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lang="en-US"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уметь предугадать, какая информация, событие, издание и программа смогут заинтересовать на данный момент; </a:t>
            </a:r>
            <a:endParaRPr sz="22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lang="en-US"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находиться в курсе политических, культурных событий, всех новинок в мире прессы, теле- и радиовещания, Интернет-изданий</a:t>
            </a:r>
            <a:endParaRPr/>
          </a:p>
        </p:txBody>
      </p:sp>
      <p:cxnSp>
        <p:nvCxnSpPr>
          <p:cNvPr id="409" name="Google Shape;409;p48"/>
          <p:cNvCxnSpPr/>
          <p:nvPr/>
        </p:nvCxnSpPr>
        <p:spPr>
          <a:xfrm>
            <a:off x="323850" y="1557337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8"/>
          <p:cNvSpPr txBox="1">
            <a:spLocks noGrp="1"/>
          </p:cNvSpPr>
          <p:nvPr>
            <p:ph type="body" idx="4294967295"/>
          </p:nvPr>
        </p:nvSpPr>
        <p:spPr>
          <a:xfrm>
            <a:off x="723900" y="836613"/>
            <a:ext cx="8420100" cy="504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ЦЕЛЬ: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ПОМОЧЬ УЧАЩИМСЯ В ВЫБОРЕ БУДУЩЕЙ ПРОФЕССИИ.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ЗАДАЧИ:</a:t>
            </a:r>
            <a:endParaRPr sz="2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СКОРРЕКТИРОВАТЬ ПРОФЕССИОНАЛЬНЫЕ ПРЕДПОЧТЕНИЯ УЧАЩИХСЯ.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ПОКАЗАТЬ, КАКИЕ ПРОФЕССИИ ЯВЛЯЮТСЯ ПЕРСПЕКТИВНЫМИ В СОВРЕМЕННОМ ОБЩЕСТВЕ.</a:t>
            </a:r>
            <a:endParaRPr sz="2800" b="1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ФОРМА ПРОВЕДЕНИЯ - </a:t>
            </a:r>
            <a:r>
              <a:rPr lang="en-US" sz="28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ПРАКТИКУМ.</a:t>
            </a:r>
            <a:endParaRPr/>
          </a:p>
        </p:txBody>
      </p:sp>
      <p:pic>
        <p:nvPicPr>
          <p:cNvPr id="156" name="Google Shape;156;p18" descr="MCj04042410000[1]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64387" y="4941887"/>
            <a:ext cx="1536700" cy="1654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50"/>
          <p:cNvSpPr txBox="1">
            <a:spLocks noGrp="1"/>
          </p:cNvSpPr>
          <p:nvPr>
            <p:ph type="title"/>
          </p:nvPr>
        </p:nvSpPr>
        <p:spPr>
          <a:xfrm>
            <a:off x="684212" y="333375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Font typeface="Times New Roman"/>
              <a:buNone/>
            </a:pPr>
            <a:r>
              <a:rPr lang="en-US" sz="5400" b="1" i="1" u="none" strike="noStrike" cap="none" dirty="0" err="1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Мерчендайзер</a:t>
            </a:r>
            <a:endParaRPr>
              <a:solidFill>
                <a:srgbClr val="2AF642"/>
              </a:solidFill>
            </a:endParaRPr>
          </a:p>
        </p:txBody>
      </p:sp>
      <p:sp>
        <p:nvSpPr>
          <p:cNvPr id="428" name="Google Shape;428;p50"/>
          <p:cNvSpPr txBox="1">
            <a:spLocks noGrp="1"/>
          </p:cNvSpPr>
          <p:nvPr>
            <p:ph idx="1"/>
          </p:nvPr>
        </p:nvSpPr>
        <p:spPr>
          <a:xfrm>
            <a:off x="304800" y="2276475"/>
            <a:ext cx="8382000" cy="3819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Font typeface="Arial"/>
              <a:buNone/>
            </a:pPr>
            <a:r>
              <a:rPr lang="en-US" sz="3500" b="1" i="1" u="none" strike="noStrike" cap="none" dirty="0" err="1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Мерчендайзер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специалист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который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выигрышно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представляет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товары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своей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фирмы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Задача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мерчендайзера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покупатель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придя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магазин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должен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приобрести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товар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именно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его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компании</a:t>
            </a:r>
            <a:r>
              <a:rPr lang="en-US" sz="3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5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120650" algn="l" rtl="0"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Times New Roman"/>
              <a:buNone/>
            </a:pPr>
            <a:endParaRPr sz="35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430" name="Google Shape;430;p50"/>
          <p:cNvCxnSpPr/>
          <p:nvPr/>
        </p:nvCxnSpPr>
        <p:spPr>
          <a:xfrm>
            <a:off x="323850" y="1557337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  <p:pic>
        <p:nvPicPr>
          <p:cNvPr id="431" name="Google Shape;431;p50" descr="CAENQJE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9387" y="115887"/>
            <a:ext cx="1211262" cy="135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51"/>
          <p:cNvSpPr txBox="1">
            <a:spLocks noGrp="1"/>
          </p:cNvSpPr>
          <p:nvPr>
            <p:ph type="title"/>
          </p:nvPr>
        </p:nvSpPr>
        <p:spPr>
          <a:xfrm>
            <a:off x="684212" y="404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Font typeface="Arial"/>
              <a:buNone/>
            </a:pPr>
            <a:r>
              <a:rPr lang="en-US" sz="5400" b="1" i="1" u="none" strike="noStrike" cap="none" dirty="0" err="1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Мерчендайзер</a:t>
            </a:r>
            <a:endParaRPr>
              <a:solidFill>
                <a:srgbClr val="2AF642"/>
              </a:solidFill>
            </a:endParaRPr>
          </a:p>
        </p:txBody>
      </p:sp>
      <p:sp>
        <p:nvSpPr>
          <p:cNvPr id="437" name="Google Shape;437;p5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Font typeface="Arial"/>
              <a:buNone/>
            </a:pPr>
            <a:r>
              <a:rPr lang="en-US" sz="3100" b="0" i="1" u="none" strike="noStrike" cap="none" dirty="0" err="1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Мерчендайзеру</a:t>
            </a:r>
            <a:r>
              <a:rPr lang="en-US" sz="3100" b="0" i="1" u="none" strike="noStrike" cap="none" dirty="0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1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необходимо</a:t>
            </a:r>
            <a:r>
              <a:rPr lang="en-US" sz="3100" b="0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1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знать</a:t>
            </a:r>
            <a:r>
              <a:rPr lang="en-US" sz="3100" b="0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1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62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Arial"/>
              <a:buChar char="•"/>
            </a:pP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психологию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покупателя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 sz="31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62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Arial"/>
              <a:buChar char="•"/>
            </a:pP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как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сделать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хорошее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освещение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 sz="31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62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Arial"/>
              <a:buChar char="•"/>
            </a:pP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уметь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расположить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рекламные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стойки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магазине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 sz="31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62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Arial"/>
              <a:buChar char="•"/>
            </a:pP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уметь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так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расположить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полки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витрины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чтобы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у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покупателя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была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возможность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свободно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подойти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к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товарам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31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146050" algn="l" rtl="0">
              <a:spcBef>
                <a:spcPts val="62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Times New Roman"/>
              <a:buNone/>
            </a:pPr>
            <a:endParaRPr sz="31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438" name="Google Shape;438;p51"/>
          <p:cNvCxnSpPr/>
          <p:nvPr/>
        </p:nvCxnSpPr>
        <p:spPr>
          <a:xfrm>
            <a:off x="323850" y="1557337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  <p:pic>
        <p:nvPicPr>
          <p:cNvPr id="439" name="Google Shape;439;p51" descr="CA6N4H2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92950" y="5445125"/>
            <a:ext cx="1871662" cy="1287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440" name="Google Shape;440;p51" descr="CAYZ8T6J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51725" y="115887"/>
            <a:ext cx="1033462" cy="1401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52"/>
          <p:cNvSpPr txBox="1">
            <a:spLocks noGrp="1"/>
          </p:cNvSpPr>
          <p:nvPr>
            <p:ph type="title"/>
          </p:nvPr>
        </p:nvSpPr>
        <p:spPr>
          <a:xfrm>
            <a:off x="684212" y="333375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CC"/>
              </a:buClr>
              <a:buFont typeface="Times New Roman"/>
              <a:buNone/>
            </a:pPr>
            <a:r>
              <a:rPr lang="en-US" sz="5400" b="1" i="1" u="none" strike="noStrike" cap="none" dirty="0" err="1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Мерчендайзер</a:t>
            </a:r>
            <a:endParaRPr>
              <a:solidFill>
                <a:srgbClr val="2AF642"/>
              </a:solidFill>
            </a:endParaRPr>
          </a:p>
        </p:txBody>
      </p:sp>
      <p:sp>
        <p:nvSpPr>
          <p:cNvPr id="445" name="Google Shape;445;p5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3100" b="0" i="1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Обязанности</a:t>
            </a:r>
            <a:r>
              <a:rPr lang="en-US" sz="3100" b="0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1" u="none" strike="noStrike" cap="none" dirty="0" err="1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мерчендайзера</a:t>
            </a:r>
            <a:r>
              <a:rPr lang="en-US" sz="3100" b="0" i="1" u="none" strike="noStrike" cap="none" dirty="0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3100" b="0" i="0" u="none" strike="noStrike" cap="none" dirty="0">
                <a:solidFill>
                  <a:srgbClr val="2AF64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100" b="0" i="0" u="none" strike="noStrike" cap="none">
              <a:solidFill>
                <a:srgbClr val="2AF6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2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Arial"/>
              <a:buChar char="•"/>
            </a:pP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выигрышно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подать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товар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своей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фирмы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повесить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плакат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с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видом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товаров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именно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там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где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нужно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чтобы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покупатель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захотел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приобрести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только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его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 sz="31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2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Arial"/>
              <a:buChar char="•"/>
            </a:pP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поддерживать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порядок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полках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покупателю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неприятно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брать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руки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запыленную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или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помятую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коробку</a:t>
            </a:r>
            <a:r>
              <a:rPr lang="en-US" sz="3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 sz="31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146050" algn="l" rtl="0">
              <a:spcBef>
                <a:spcPts val="62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Times New Roman"/>
              <a:buNone/>
            </a:pPr>
            <a:endParaRPr sz="31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447" name="Google Shape;447;p52"/>
          <p:cNvCxnSpPr/>
          <p:nvPr/>
        </p:nvCxnSpPr>
        <p:spPr>
          <a:xfrm>
            <a:off x="323850" y="1557337"/>
            <a:ext cx="8353425" cy="0"/>
          </a:xfrm>
          <a:prstGeom prst="straightConnector1">
            <a:avLst/>
          </a:prstGeom>
          <a:noFill/>
          <a:ln w="76200" cap="flat" cmpd="sng">
            <a:solidFill>
              <a:srgbClr val="FFFF00"/>
            </a:solidFill>
            <a:prstDash val="solid"/>
            <a:miter lim="8000"/>
            <a:headEnd type="none" w="sm" len="sm"/>
            <a:tailEnd type="none" w="sm" len="sm"/>
          </a:ln>
        </p:spPr>
      </p:cxnSp>
      <p:pic>
        <p:nvPicPr>
          <p:cNvPr id="448" name="Google Shape;448;p52" descr="CAQ3O1U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9387" y="115887"/>
            <a:ext cx="1512887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9" name="Google Shape;449;p52" descr="CA83UBY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51725" y="333375"/>
            <a:ext cx="1574800" cy="10493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53"/>
          <p:cNvSpPr txBox="1">
            <a:spLocks noGrp="1"/>
          </p:cNvSpPr>
          <p:nvPr>
            <p:ph type="body" idx="4294967295"/>
          </p:nvPr>
        </p:nvSpPr>
        <p:spPr>
          <a:xfrm>
            <a:off x="0" y="981075"/>
            <a:ext cx="7161213" cy="5114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lang="en-US" sz="2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ВЫСТУПЛЕНИЕ СПЕЦИАЛИСТА ЦЕНТРА ЗАНЯТОСТИ НАСЕЛЕНИЯ</a:t>
            </a: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«ПЕРСПЕКТИВНЫЕ ПРОФЕССИИ И СОВРЕМЕННАЯ СОЦИАЛЬНАЯ СИТУАЦИЯ».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endParaRPr sz="32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endParaRPr sz="32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55" name="Google Shape;455;p53" descr="MCj04041650000[1]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76600" y="3832225"/>
            <a:ext cx="2519362" cy="2333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54"/>
          <p:cNvSpPr txBox="1">
            <a:spLocks noGrp="1"/>
          </p:cNvSpPr>
          <p:nvPr>
            <p:ph type="title" idx="4294967295"/>
          </p:nvPr>
        </p:nvSpPr>
        <p:spPr>
          <a:xfrm>
            <a:off x="250825" y="836613"/>
            <a:ext cx="8893175" cy="91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Times New Roman"/>
              <a:buNone/>
            </a:pPr>
            <a:r>
              <a:rPr lang="en-US" sz="40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ПРОФЕССИОНАЛЬНЫЙ ПРОГНОЗ</a:t>
            </a:r>
            <a:br>
              <a:rPr lang="en-US" sz="40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graphicFrame>
        <p:nvGraphicFramePr>
          <p:cNvPr id="461" name="Google Shape;461;p54"/>
          <p:cNvGraphicFramePr/>
          <p:nvPr/>
        </p:nvGraphicFramePr>
        <p:xfrm>
          <a:off x="611187" y="1412875"/>
          <a:ext cx="8353400" cy="5214900"/>
        </p:xfrm>
        <a:graphic>
          <a:graphicData uri="http://schemas.openxmlformats.org/drawingml/2006/table">
            <a:tbl>
              <a:tblPr>
                <a:noFill/>
                <a:tableStyleId>{020C8939-683B-4FF6-9908-6A2E1EFC2194}</a:tableStyleId>
              </a:tblPr>
              <a:tblGrid>
                <a:gridCol w="3281350"/>
                <a:gridCol w="5072050"/>
              </a:tblGrid>
              <a:tr h="752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ЗНАКИ ЗОДИАКА</a:t>
                      </a:r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Конкретные профессии </a:t>
                      </a:r>
                      <a:endParaRPr/>
                    </a:p>
                  </a:txBody>
                  <a:tcPr marL="0" marR="0" marT="0" marB="0"/>
                </a:tc>
              </a:tr>
              <a:tr h="103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ВОДОЛЕЙ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 b="0" i="0" u="none" strike="noStrike" cap="non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Инженер, механик, учитель, переводчик</a:t>
                      </a:r>
                      <a:endParaRPr/>
                    </a:p>
                  </a:txBody>
                  <a:tcPr marL="0" marR="0" marT="0" marB="0"/>
                </a:tc>
              </a:tr>
              <a:tr h="103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РЫБЫ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 b="0" i="0" u="none" strike="noStrike" cap="non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Программист, бухгалтер, детектив, электрик, юрист</a:t>
                      </a:r>
                      <a:endParaRPr/>
                    </a:p>
                  </a:txBody>
                  <a:tcPr marL="0" marR="0" marT="0" marB="0"/>
                </a:tc>
              </a:tr>
              <a:tr h="103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ОВЕН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 b="0" i="0" u="none" strike="noStrike" cap="non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Учитель, актёр, фермер, врач, журналист, стюардесса </a:t>
                      </a:r>
                      <a:endParaRPr/>
                    </a:p>
                  </a:txBody>
                  <a:tcPr marL="0" marR="0" marT="0" marB="0"/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ТЕЛЕЦ</a:t>
                      </a:r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Спортсмен, инженер, экономист, работник социального обслуживания </a:t>
                      </a:r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462" name="Google Shape;462;p54" descr="individ-konsul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35887" y="5013325"/>
            <a:ext cx="1408112" cy="93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55"/>
          <p:cNvSpPr txBox="1">
            <a:spLocks noGrp="1"/>
          </p:cNvSpPr>
          <p:nvPr>
            <p:ph type="title"/>
          </p:nvPr>
        </p:nvSpPr>
        <p:spPr>
          <a:xfrm>
            <a:off x="358775" y="549275"/>
            <a:ext cx="8785225" cy="1439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Times New Roman"/>
              <a:buNone/>
            </a:pPr>
            <a:r>
              <a:rPr lang="en-US" sz="40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ПРОФЕССИОНАЛЬНЫЙ ПРОГНОЗ</a:t>
            </a:r>
            <a:br>
              <a:rPr lang="en-US" sz="40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graphicFrame>
        <p:nvGraphicFramePr>
          <p:cNvPr id="468" name="Google Shape;468;p55"/>
          <p:cNvGraphicFramePr/>
          <p:nvPr/>
        </p:nvGraphicFramePr>
        <p:xfrm>
          <a:off x="685800" y="1628775"/>
          <a:ext cx="8134350" cy="4752950"/>
        </p:xfrm>
        <a:graphic>
          <a:graphicData uri="http://schemas.openxmlformats.org/drawingml/2006/table">
            <a:tbl>
              <a:tblPr>
                <a:noFill/>
                <a:tableStyleId>{020C8939-683B-4FF6-9908-6A2E1EFC2194}</a:tableStyleId>
              </a:tblPr>
              <a:tblGrid>
                <a:gridCol w="2711450"/>
                <a:gridCol w="5422900"/>
              </a:tblGrid>
              <a:tr h="982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БЛИЗНЕЦЫ </a:t>
                      </a:r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Инженер, военный, водитель, лётчик, переводчик </a:t>
                      </a:r>
                      <a:endParaRPr/>
                    </a:p>
                  </a:txBody>
                  <a:tcPr marL="0" marR="0" marT="0" marB="0"/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РАК </a:t>
                      </a:r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Менеджер, бухгалтер </a:t>
                      </a:r>
                      <a:endParaRPr/>
                    </a:p>
                  </a:txBody>
                  <a:tcPr marL="0" marR="0" marT="0" marB="0"/>
                </a:tc>
              </a:tr>
              <a:tr h="1508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ЛЕВ </a:t>
                      </a:r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Бизнесмен, менеджер, дизайнер, социальный работник </a:t>
                      </a:r>
                      <a:endParaRPr/>
                    </a:p>
                  </a:txBody>
                  <a:tcPr marL="0" marR="0" marT="0" marB="0"/>
                </a:tc>
              </a:tr>
              <a:tr h="1131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ДЕВА</a:t>
                      </a:r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Инженер, психолог, врач</a:t>
                      </a:r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469" name="Google Shape;469;p55" descr="_le_announc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5229225"/>
            <a:ext cx="11430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56"/>
          <p:cNvSpPr txBox="1">
            <a:spLocks noGrp="1"/>
          </p:cNvSpPr>
          <p:nvPr>
            <p:ph type="title"/>
          </p:nvPr>
        </p:nvSpPr>
        <p:spPr>
          <a:xfrm>
            <a:off x="468312" y="609600"/>
            <a:ext cx="8496300" cy="1306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Times New Roman"/>
              <a:buNone/>
            </a:pPr>
            <a:r>
              <a:rPr lang="en-US" sz="40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ПРОФЕССИОНАЛЬНЫЙ ПРОГНОЗ</a:t>
            </a:r>
            <a:br>
              <a:rPr lang="en-US" sz="40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graphicFrame>
        <p:nvGraphicFramePr>
          <p:cNvPr id="475" name="Google Shape;475;p56"/>
          <p:cNvGraphicFramePr/>
          <p:nvPr/>
        </p:nvGraphicFramePr>
        <p:xfrm>
          <a:off x="685800" y="1981200"/>
          <a:ext cx="7772375" cy="4114800"/>
        </p:xfrm>
        <a:graphic>
          <a:graphicData uri="http://schemas.openxmlformats.org/drawingml/2006/table">
            <a:tbl>
              <a:tblPr>
                <a:noFill/>
                <a:tableStyleId>{020C8939-683B-4FF6-9908-6A2E1EFC2194}</a:tableStyleId>
              </a:tblPr>
              <a:tblGrid>
                <a:gridCol w="2662225"/>
                <a:gridCol w="511015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ВЕСЫ</a:t>
                      </a:r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Экономист, программист </a:t>
                      </a:r>
                      <a:endParaRPr/>
                    </a:p>
                  </a:txBody>
                  <a:tcPr marL="0" marR="0" marT="0" marB="0"/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СКОРПИОН</a:t>
                      </a:r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Программист, фермер, механик </a:t>
                      </a:r>
                      <a:endParaRPr/>
                    </a:p>
                  </a:txBody>
                  <a:tcPr marL="0" marR="0" marT="0" marB="0"/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СТРЕЛЕЦ</a:t>
                      </a:r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Врач, криминалист, менеджер, лётчик </a:t>
                      </a:r>
                      <a:endParaRPr/>
                    </a:p>
                  </a:txBody>
                  <a:tcPr marL="0" marR="0" marT="0" marB="0"/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КОЗЕРОГ</a:t>
                      </a:r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Юрист, дипломат </a:t>
                      </a:r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476" name="Google Shape;476;p56" descr="ind_progn_1go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88125" y="5397500"/>
            <a:ext cx="1855787" cy="12398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57"/>
          <p:cNvSpPr txBox="1"/>
          <p:nvPr/>
        </p:nvSpPr>
        <p:spPr>
          <a:xfrm>
            <a:off x="468312" y="908050"/>
            <a:ext cx="8229600" cy="13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Tahoma"/>
              <a:buNone/>
            </a:pPr>
            <a:r>
              <a:rPr lang="en-US" sz="4000" b="0" i="1" u="none" strike="noStrike" cap="none">
                <a:solidFill>
                  <a:srgbClr val="00FF00"/>
                </a:solidFill>
                <a:latin typeface="Tahoma"/>
                <a:ea typeface="Tahoma"/>
                <a:cs typeface="Tahoma"/>
                <a:sym typeface="Tahoma"/>
              </a:rPr>
              <a:t>Выбор профессии – это серьезно</a:t>
            </a:r>
            <a:endParaRPr/>
          </a:p>
        </p:txBody>
      </p:sp>
      <p:sp>
        <p:nvSpPr>
          <p:cNvPr id="482" name="Google Shape;482;p57"/>
          <p:cNvSpPr txBox="1"/>
          <p:nvPr/>
        </p:nvSpPr>
        <p:spPr>
          <a:xfrm>
            <a:off x="0" y="3357562"/>
            <a:ext cx="9144000" cy="2835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Tahoma"/>
              <a:buNone/>
            </a:pPr>
            <a:r>
              <a:rPr lang="en-US" sz="4000" b="0" i="1" u="none" strike="noStrike" cap="none">
                <a:solidFill>
                  <a:srgbClr val="00FF00"/>
                </a:solidFill>
                <a:latin typeface="Tahoma"/>
                <a:ea typeface="Tahoma"/>
                <a:cs typeface="Tahoma"/>
                <a:sym typeface="Tahoma"/>
              </a:rPr>
              <a:t>«Самый несчастный из людей тот, для которого в мире не оказалось работы»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FF00"/>
              </a:buClr>
              <a:buFont typeface="Tahoma"/>
              <a:buNone/>
            </a:pPr>
            <a:r>
              <a:rPr lang="en-US" sz="4000" b="0" i="1" u="none" strike="noStrike" cap="none">
                <a:solidFill>
                  <a:srgbClr val="00FF00"/>
                </a:solidFill>
                <a:latin typeface="Tahoma"/>
                <a:ea typeface="Tahoma"/>
                <a:cs typeface="Tahoma"/>
                <a:sym typeface="Tahoma"/>
              </a:rPr>
              <a:t>Томас Карлейль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58"/>
          <p:cNvSpPr txBox="1">
            <a:spLocks noGrp="1"/>
          </p:cNvSpPr>
          <p:nvPr>
            <p:ph type="body" idx="4294967295"/>
          </p:nvPr>
        </p:nvSpPr>
        <p:spPr>
          <a:xfrm>
            <a:off x="4357686" y="476250"/>
            <a:ext cx="4786314" cy="561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indent="-342900" algn="ctr">
              <a:spcBef>
                <a:spcPts val="0"/>
              </a:spcBef>
              <a:buClr>
                <a:schemeClr val="lt1"/>
              </a:buClr>
              <a:buNone/>
            </a:pPr>
            <a:endParaRPr lang="ru-RU" sz="6600" b="1" dirty="0" smtClean="0">
              <a:solidFill>
                <a:srgbClr val="92D050"/>
              </a:solidFill>
              <a:latin typeface="Arial"/>
            </a:endParaRPr>
          </a:p>
          <a:p>
            <a:pPr marL="342900" indent="-342900" algn="ctr">
              <a:spcBef>
                <a:spcPts val="0"/>
              </a:spcBef>
              <a:buClr>
                <a:schemeClr val="lt1"/>
              </a:buClr>
              <a:buNone/>
            </a:pPr>
            <a:endParaRPr lang="ru-RU" sz="6600" b="1" dirty="0" smtClean="0">
              <a:solidFill>
                <a:srgbClr val="92D050"/>
              </a:solidFill>
              <a:latin typeface="Arial"/>
            </a:endParaRPr>
          </a:p>
          <a:p>
            <a:pPr marL="342900" indent="-342900" algn="ctr">
              <a:spcBef>
                <a:spcPts val="0"/>
              </a:spcBef>
              <a:buClr>
                <a:schemeClr val="lt1"/>
              </a:buClr>
              <a:buNone/>
            </a:pPr>
            <a:r>
              <a:rPr lang="ru-RU" sz="5400" b="1" dirty="0" smtClean="0">
                <a:solidFill>
                  <a:srgbClr val="92D050"/>
                </a:solidFill>
                <a:latin typeface="Arial"/>
              </a:rPr>
              <a:t>Счастливого</a:t>
            </a:r>
          </a:p>
          <a:p>
            <a:pPr marL="342900" indent="-342900" algn="ctr">
              <a:spcBef>
                <a:spcPts val="0"/>
              </a:spcBef>
              <a:buClr>
                <a:schemeClr val="lt1"/>
              </a:buClr>
              <a:buNone/>
            </a:pPr>
            <a:r>
              <a:rPr lang="ru-RU" sz="5400" b="1" dirty="0" smtClean="0">
                <a:solidFill>
                  <a:srgbClr val="92D050"/>
                </a:solidFill>
                <a:latin typeface="Arial"/>
              </a:rPr>
              <a:t> пути !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endParaRPr sz="4000"/>
          </a:p>
        </p:txBody>
      </p:sp>
      <p:pic>
        <p:nvPicPr>
          <p:cNvPr id="6" name="Google Shape;196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4608512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19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tretch/>
        </p:blipFill>
        <p:spPr>
          <a:xfrm>
            <a:off x="285720" y="285728"/>
            <a:ext cx="8358246" cy="62865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0"/>
          <p:cNvSpPr txBox="1"/>
          <p:nvPr/>
        </p:nvSpPr>
        <p:spPr>
          <a:xfrm>
            <a:off x="323850" y="620712"/>
            <a:ext cx="8569325" cy="557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«Хочу»</a:t>
            </a:r>
            <a:r>
              <a:rPr lang="en-US" sz="4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желания, профессиональные                                                                                                                                             интересы и склонности.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«Могу»</a:t>
            </a:r>
            <a:r>
              <a:rPr lang="en-US" sz="4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возможности личности, т.е.                       знания, способности,           психологические особенности,             особенности здоровья.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CC00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rgbClr val="00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«Надо»</a:t>
            </a:r>
            <a:r>
              <a:rPr lang="en-US" sz="4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запросы рынка труда, потребность в кадрах.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1"/>
          <p:cNvSpPr txBox="1"/>
          <p:nvPr/>
        </p:nvSpPr>
        <p:spPr>
          <a:xfrm>
            <a:off x="395287" y="244475"/>
            <a:ext cx="8429625" cy="6064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Классификация распространенных ошибок</a:t>
            </a:r>
            <a:r>
              <a:rPr lang="en-US" sz="3200" b="0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5050"/>
              </a:buClr>
              <a:buFont typeface="Times New Roman"/>
              <a:buNone/>
            </a:pPr>
            <a:r>
              <a:rPr lang="en-US" sz="3200" b="1" i="0" u="none" strike="noStrike" cap="none">
                <a:solidFill>
                  <a:srgbClr val="FF5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1.Незнание правил выбора профессии:</a:t>
            </a:r>
            <a:endParaRPr/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выбор профессии за компанию</a:t>
            </a:r>
            <a:endParaRPr/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перенос отношения к человеку на саму профессию</a:t>
            </a:r>
            <a:endParaRPr/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отождествление учебного предмета с профессией</a:t>
            </a:r>
            <a:endParaRPr/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ориентация сразу на профессию высокой квалификации</a:t>
            </a:r>
            <a:endParaRPr/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неумение определить путь получения профессии.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2"/>
          <p:cNvSpPr txBox="1"/>
          <p:nvPr/>
        </p:nvSpPr>
        <p:spPr>
          <a:xfrm>
            <a:off x="323850" y="1628775"/>
            <a:ext cx="8459787" cy="4478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Font typeface="Times New Roman"/>
              <a:buNone/>
            </a:pPr>
            <a:r>
              <a:rPr lang="en-US" sz="32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2.Незнание самого себя: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незнание или недооценка своих физических и психологических особенностей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неумение соотнести свои способности с требованиями профессии.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Font typeface="Times New Roman"/>
              <a:buNone/>
            </a:pPr>
            <a:r>
              <a:rPr lang="en-US" sz="32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Незнание мира профессий: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увлечение только внешней стороной профессии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незнание требований профессии к человеку.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 dirty="0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ПРОФЕССИОНАЛЬНАЯ НАПРАВЛЕННОСТЬ УЧАЩИХСЯ. </a:t>
            </a:r>
            <a:br>
              <a:rPr lang="en-US" sz="3200" b="0" i="0" u="none" strike="noStrike" cap="none" dirty="0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200" b="0" i="0" u="none" strike="noStrike" cap="none" dirty="0">
                <a:solidFill>
                  <a:srgbClr val="2AF6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АНАЛИЗ «ПОЛИГОНА ПРОФЕССИОНАЛЬНЫХ ПРЕДПОЧТЕНИЙ</a:t>
            </a:r>
            <a:r>
              <a:rPr lang="en-US" sz="3200" b="0" i="0" u="none" strike="noStrike" cap="none" dirty="0">
                <a:solidFill>
                  <a:srgbClr val="92D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».</a:t>
            </a:r>
            <a:endParaRPr>
              <a:solidFill>
                <a:srgbClr val="92D050"/>
              </a:solidFill>
            </a:endParaRPr>
          </a:p>
        </p:txBody>
      </p:sp>
      <p:sp>
        <p:nvSpPr>
          <p:cNvPr id="182" name="Google Shape;182;p23"/>
          <p:cNvSpPr txBox="1">
            <a:spLocks noGrp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8128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endParaRPr sz="32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endParaRPr sz="32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83" name="Google Shape;183;p23"/>
          <p:cNvGraphicFramePr/>
          <p:nvPr/>
        </p:nvGraphicFramePr>
        <p:xfrm>
          <a:off x="395287" y="2505075"/>
          <a:ext cx="8243875" cy="4359225"/>
        </p:xfrm>
        <a:graphic>
          <a:graphicData uri="http://schemas.openxmlformats.org/drawingml/2006/table">
            <a:tbl>
              <a:tblPr>
                <a:noFill/>
                <a:tableStyleId>{020C8939-683B-4FF6-9908-6A2E1EFC2194}</a:tableStyleId>
              </a:tblPr>
              <a:tblGrid>
                <a:gridCol w="3600450"/>
                <a:gridCol w="4643425"/>
              </a:tblGrid>
              <a:tr h="517525">
                <a:tc>
                  <a:txBody>
                    <a:bodyPr/>
                    <a:lstStyle/>
                    <a:p>
                      <a:pPr marL="342900" marR="0" lvl="0" indent="-34290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000" b="1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Мои сферы интересов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19100">
                <a:tc>
                  <a:txBody>
                    <a:bodyPr/>
                    <a:lstStyle/>
                    <a:p>
                      <a:pPr marL="342900" marR="0" lvl="0" indent="-34290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000" b="1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Мои склонности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00075">
                <a:tc>
                  <a:txBody>
                    <a:bodyPr/>
                    <a:lstStyle/>
                    <a:p>
                      <a:pPr marL="342900" marR="0" lvl="0" indent="-34290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000" b="1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Мой профессиональный тип личности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19100">
                <a:tc>
                  <a:txBody>
                    <a:bodyPr/>
                    <a:lstStyle/>
                    <a:p>
                      <a:pPr marL="342900" marR="0" lvl="0" indent="-34290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000" b="1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Мой темперамент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00075">
                <a:tc>
                  <a:txBody>
                    <a:bodyPr/>
                    <a:lstStyle/>
                    <a:p>
                      <a:pPr marL="342900" marR="0" lvl="0" indent="-34290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000" b="1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Профессиональные намерения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342900" marR="0" lvl="0" indent="-34290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000" b="1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Положительные качества характера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342900" marR="0" lvl="0" indent="-34290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lang="en-US" sz="2000" b="1" i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Отрицательные качества характера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4"/>
          <p:cNvSpPr txBox="1">
            <a:spLocks noGrp="1"/>
          </p:cNvSpPr>
          <p:nvPr>
            <p:ph type="title"/>
          </p:nvPr>
        </p:nvSpPr>
        <p:spPr>
          <a:xfrm>
            <a:off x="684212" y="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Times New Roman"/>
              <a:buNone/>
            </a:pPr>
            <a:r>
              <a:rPr lang="en-US" sz="4400" b="1" i="0" u="none" strike="noStrike" cap="none">
                <a:solidFill>
                  <a:srgbClr val="00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Анализ результатов:</a:t>
            </a:r>
            <a:endParaRPr/>
          </a:p>
        </p:txBody>
      </p:sp>
      <p:sp>
        <p:nvSpPr>
          <p:cNvPr id="189" name="Google Shape;189;p24"/>
          <p:cNvSpPr txBox="1">
            <a:spLocks noGrp="1"/>
          </p:cNvSpPr>
          <p:nvPr>
            <p:ph idx="1"/>
          </p:nvPr>
        </p:nvSpPr>
        <p:spPr>
          <a:xfrm>
            <a:off x="539750" y="981075"/>
            <a:ext cx="8135937" cy="5256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преобладают склонности Ч-Ч, Ч-Т.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сферы интересов</a:t>
            </a: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биология и с/х, медицина, автодело, компьютер и оргтехника, история, право.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профессиональный тип личности</a:t>
            </a: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   предприимчивый – 2      реалистический - 1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конвенциальный – 4       социальный – 2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артистический – 1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➢"/>
            </a:pP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темперамент</a:t>
            </a: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сангвиники и флегматики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endParaRPr sz="32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46</TotalTime>
  <Words>1182</Words>
  <PresentationFormat>Экран (4:3)</PresentationFormat>
  <Paragraphs>189</Paragraphs>
  <Slides>38</Slides>
  <Notes>38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ПРОФЕССИОНАЛЬНАЯ НАПРАВЛЕННОСТЬ УЧАЩИХСЯ.   АНАЛИЗ «ПОЛИГОНА ПРОФЕССИОНАЛЬНЫХ ПРЕДПОЧТЕНИЙ».</vt:lpstr>
      <vt:lpstr>Анализ результатов:</vt:lpstr>
      <vt:lpstr>Слайд 10</vt:lpstr>
      <vt:lpstr>Слайд 11</vt:lpstr>
      <vt:lpstr>Практикум  «В мире профессий»</vt:lpstr>
      <vt:lpstr>Слайд 13</vt:lpstr>
      <vt:lpstr>Слайд 14</vt:lpstr>
      <vt:lpstr>Слайд 15</vt:lpstr>
      <vt:lpstr>Слайд 16</vt:lpstr>
      <vt:lpstr>Слайд 17</vt:lpstr>
      <vt:lpstr>Слайд 18</vt:lpstr>
      <vt:lpstr>Имиджмейкер</vt:lpstr>
      <vt:lpstr>Бренд - менеджер</vt:lpstr>
      <vt:lpstr>Бренд - менеджер</vt:lpstr>
      <vt:lpstr>Бренд - менеджер</vt:lpstr>
      <vt:lpstr>Бренд - менеджер</vt:lpstr>
      <vt:lpstr>Криэйтор</vt:lpstr>
      <vt:lpstr>Криэйтор</vt:lpstr>
      <vt:lpstr>Криэйтор</vt:lpstr>
      <vt:lpstr>Медиапленнер</vt:lpstr>
      <vt:lpstr>Медиапленнер</vt:lpstr>
      <vt:lpstr>Медиапленнер</vt:lpstr>
      <vt:lpstr>Мерчендайзер</vt:lpstr>
      <vt:lpstr>Мерчендайзер</vt:lpstr>
      <vt:lpstr>Мерчендайзер</vt:lpstr>
      <vt:lpstr>Слайд 33</vt:lpstr>
      <vt:lpstr>ПРОФЕССИОНАЛЬНЫЙ ПРОГНОЗ </vt:lpstr>
      <vt:lpstr>ПРОФЕССИОНАЛЬНЫЙ ПРОГНОЗ </vt:lpstr>
      <vt:lpstr>ПРОФЕССИОНАЛЬНЫЙ ПРОГНОЗ </vt:lpstr>
      <vt:lpstr>Слайд 37</vt:lpstr>
      <vt:lpstr>Слайд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</cp:revision>
  <dcterms:modified xsi:type="dcterms:W3CDTF">2020-04-05T20:19:15Z</dcterms:modified>
</cp:coreProperties>
</file>