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66" r:id="rId1"/>
  </p:sldMasterIdLst>
  <p:notesMasterIdLst>
    <p:notesMasterId r:id="rId4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4" r:id="rId19"/>
    <p:sldId id="275" r:id="rId20"/>
    <p:sldId id="277" r:id="rId21"/>
    <p:sldId id="278" r:id="rId22"/>
    <p:sldId id="279" r:id="rId23"/>
    <p:sldId id="280" r:id="rId24"/>
    <p:sldId id="282" r:id="rId25"/>
    <p:sldId id="283" r:id="rId26"/>
    <p:sldId id="284" r:id="rId27"/>
    <p:sldId id="286" r:id="rId28"/>
    <p:sldId id="287" r:id="rId29"/>
    <p:sldId id="288" r:id="rId30"/>
    <p:sldId id="290" r:id="rId31"/>
    <p:sldId id="291" r:id="rId32"/>
    <p:sldId id="292" r:id="rId33"/>
    <p:sldId id="293" r:id="rId34"/>
    <p:sldId id="294" r:id="rId35"/>
    <p:sldId id="295" r:id="rId36"/>
    <p:sldId id="296" r:id="rId37"/>
    <p:sldId id="297" r:id="rId38"/>
    <p:sldId id="298" r:id="rId39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AF642"/>
  </p:clrMru>
</p:presentationPr>
</file>

<file path=ppt/tableStyles.xml><?xml version="1.0" encoding="utf-8"?>
<a:tblStyleLst xmlns:a="http://schemas.openxmlformats.org/drawingml/2006/main" def="{020C8939-683B-4FF6-9908-6A2E1EFC2194}">
  <a:tblStyle styleId="{020C8939-683B-4FF6-9908-6A2E1EFC219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Google Shape;216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Google Shape;236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" name="Google Shape;267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Google Shape;275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" name="Google Shape;301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" name="Google Shape;310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" name="Google Shape;318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" name="Google Shape;327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" name="Google Shape;350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9" name="Google Shape;359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8" name="Google Shape;368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1" name="Google Shape;391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8" name="Google Shape;398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5" name="Google Shape;405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6" name="Google Shape;426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4" name="Google Shape;434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3" name="Google Shape;443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2" name="Google Shape;452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8" name="Google Shape;458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5" name="Google Shape;465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2" name="Google Shape;472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9" name="Google Shape;479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5" name="Google Shape;485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US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US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" type="objOnly">
  <p:cSld name="Объект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3"/>
          <p:cNvSpPr txBox="1">
            <a:spLocks noGrp="1"/>
          </p:cNvSpPr>
          <p:nvPr>
            <p:ph type="body" idx="1"/>
          </p:nvPr>
        </p:nvSpPr>
        <p:spPr>
          <a:xfrm>
            <a:off x="685800" y="609600"/>
            <a:ext cx="7772400" cy="54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 rtl="0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Char char="•"/>
              <a:defRPr sz="32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lvl="1" indent="-317500" algn="l" rtl="0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Char char="–"/>
              <a:defRPr sz="2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lvl="2" indent="-317500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Char char="•"/>
              <a:defRPr sz="2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lvl="3" indent="-3175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Char char="–"/>
              <a:defRPr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lvl="4" indent="-3175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Char char="•"/>
              <a:defRPr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lvl="5" indent="-3175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Char char="•"/>
              <a:defRPr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lvl="6" indent="-3175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Char char="•"/>
              <a:defRPr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657600" lvl="7" indent="-3175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Char char="•"/>
              <a:defRPr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4114800" lvl="8" indent="-3175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mes New Roman"/>
              <a:buChar char="•"/>
              <a:defRPr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32" name="Google Shape;32;p3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4572000" marR="0" lvl="7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6400800" marR="0" lvl="8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33" name="Google Shape;33;p3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4572000" marR="0" lvl="7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6400800" marR="0" lvl="8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34" name="Google Shape;34;p3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таблица" type="tbl">
  <p:cSld name="Заголовок и таблица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5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4400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4400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4400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4400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4400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457200" lvl="5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4400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914400" lvl="6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4400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1371600" lvl="7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4400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1828800" lvl="8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4400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3" name="Google Shape;43;p5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4572000" marR="0" lvl="7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6400800" marR="0" lvl="8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4" name="Google Shape;44;p5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4572000" marR="0" lvl="7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6400800" marR="0" lvl="8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5" name="Google Shape;45;p5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  <a:defRPr sz="14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US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US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US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US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US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US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  <p:sldLayoutId id="2147483778" r:id="rId12"/>
    <p:sldLayoutId id="2147483779" r:id="rId13"/>
  </p:sldLayoutIdLst>
  <p:hf sldNum="0" hdr="0" ftr="0" dt="0"/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6"/>
          <p:cNvSpPr txBox="1">
            <a:spLocks noGrp="1"/>
          </p:cNvSpPr>
          <p:nvPr>
            <p:ph type="subTitle" idx="4294967295"/>
          </p:nvPr>
        </p:nvSpPr>
        <p:spPr>
          <a:xfrm>
            <a:off x="1000100" y="908050"/>
            <a:ext cx="7572428" cy="302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</a:pPr>
            <a:endParaRPr lang="ru-RU" sz="4800" b="0" i="0" u="none" strike="noStrike" cap="none" dirty="0" smtClean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</a:pPr>
            <a:r>
              <a:rPr lang="en-US" sz="4800" b="0" i="0" u="none" strike="noStrike" cap="none" dirty="0" err="1" smtClean="0">
                <a:solidFill>
                  <a:srgbClr val="2AF64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Круглый</a:t>
            </a:r>
            <a:r>
              <a:rPr lang="en-US" sz="4800" b="0" i="0" u="none" strike="noStrike" cap="none" dirty="0" smtClean="0">
                <a:solidFill>
                  <a:srgbClr val="2AF64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800" b="0" i="0" u="none" strike="noStrike" cap="none" dirty="0" err="1">
                <a:solidFill>
                  <a:srgbClr val="2AF64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стол</a:t>
            </a:r>
            <a:endParaRPr>
              <a:solidFill>
                <a:srgbClr val="2AF642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</a:pPr>
            <a:r>
              <a:rPr lang="en-US" sz="4800" b="0" i="0" u="none" strike="noStrike" cap="none" dirty="0" smtClean="0">
                <a:solidFill>
                  <a:srgbClr val="2AF64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«</a:t>
            </a:r>
            <a:r>
              <a:rPr lang="ru-RU" sz="4800" dirty="0" smtClean="0">
                <a:solidFill>
                  <a:srgbClr val="2AF642"/>
                </a:solidFill>
              </a:rPr>
              <a:t>Мир профессий и место в нем человека</a:t>
            </a:r>
            <a:r>
              <a:rPr lang="en-US" sz="4800" b="0" i="0" u="none" strike="noStrike" cap="none" dirty="0" smtClean="0">
                <a:solidFill>
                  <a:srgbClr val="2AF64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»</a:t>
            </a:r>
            <a:endParaRPr>
              <a:solidFill>
                <a:srgbClr val="2AF642"/>
              </a:solidFill>
            </a:endParaRPr>
          </a:p>
        </p:txBody>
      </p:sp>
      <p:sp>
        <p:nvSpPr>
          <p:cNvPr id="142" name="Google Shape;142;p16"/>
          <p:cNvSpPr txBox="1"/>
          <p:nvPr/>
        </p:nvSpPr>
        <p:spPr>
          <a:xfrm>
            <a:off x="1258887" y="5084762"/>
            <a:ext cx="5761037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3" name="Google Shape;143;p16"/>
          <p:cNvSpPr txBox="1"/>
          <p:nvPr/>
        </p:nvSpPr>
        <p:spPr>
          <a:xfrm>
            <a:off x="755650" y="5084762"/>
            <a:ext cx="7704137" cy="369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</a:pPr>
            <a:r>
              <a:rPr lang="ru-RU" sz="1800" dirty="0" smtClean="0">
                <a:solidFill>
                  <a:schemeClr val="lt1"/>
                </a:solidFill>
                <a:latin typeface="Times New Roman"/>
                <a:cs typeface="Times New Roman"/>
                <a:sym typeface="Times New Roman"/>
              </a:rPr>
              <a:t>Учитель технологии : Захарова Т.А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</a:pPr>
            <a:r>
              <a:rPr lang="ru-RU" sz="1800" dirty="0" smtClean="0">
                <a:solidFill>
                  <a:schemeClr val="lt1"/>
                </a:solidFill>
                <a:latin typeface="Times New Roman"/>
                <a:cs typeface="Times New Roman"/>
                <a:sym typeface="Times New Roman"/>
              </a:rPr>
              <a:t>Г. Белинский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</a:pPr>
            <a:r>
              <a:rPr lang="ru-RU" sz="1800" dirty="0" smtClean="0">
                <a:solidFill>
                  <a:schemeClr val="lt1"/>
                </a:solidFill>
                <a:latin typeface="Times New Roman"/>
                <a:cs typeface="Times New Roman"/>
                <a:sym typeface="Times New Roman"/>
              </a:rPr>
              <a:t>2020г.</a:t>
            </a:r>
            <a:endParaRPr/>
          </a:p>
        </p:txBody>
      </p:sp>
      <p:pic>
        <p:nvPicPr>
          <p:cNvPr id="144" name="Google Shape;144;p16" descr="MCj02330210000[1]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72264" y="4654550"/>
            <a:ext cx="2197100" cy="2203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5"/>
          <p:cNvSpPr txBox="1">
            <a:spLocks noGrp="1"/>
          </p:cNvSpPr>
          <p:nvPr>
            <p:ph idx="1"/>
          </p:nvPr>
        </p:nvSpPr>
        <p:spPr>
          <a:xfrm>
            <a:off x="250825" y="836612"/>
            <a:ext cx="8713787" cy="5330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Noto Sans Symbols"/>
              <a:buChar char="➢"/>
            </a:pPr>
            <a:r>
              <a:rPr lang="en-US" sz="32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1" i="0" u="none" strike="noStrike" cap="none">
                <a:solidFill>
                  <a:srgbClr val="FF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профессиональные намерения:</a:t>
            </a:r>
            <a:endParaRPr/>
          </a:p>
          <a:p>
            <a:pPr marL="342900" marR="0" lvl="0" indent="-342900" algn="l" rtl="0">
              <a:lnSpc>
                <a:spcPct val="8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</a:pPr>
            <a:r>
              <a:rPr lang="en-US" sz="32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</a:t>
            </a:r>
            <a:r>
              <a:rPr lang="en-US" sz="2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Юрист – 1                                Инженер - механик – 1</a:t>
            </a:r>
            <a:endParaRPr/>
          </a:p>
          <a:p>
            <a:pPr marL="342900" marR="0" lvl="0" indent="-342900" algn="l" rtl="0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</a:pPr>
            <a:r>
              <a:rPr lang="en-US" sz="2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Экономист - 1                          Фельдшер – 1</a:t>
            </a:r>
            <a:endParaRPr/>
          </a:p>
          <a:p>
            <a:pPr marL="342900" marR="0" lvl="0" indent="-342900" algn="l" rtl="0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</a:pPr>
            <a:r>
              <a:rPr lang="en-US" sz="2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Врач - 1                                     Медицинская сестра – 2</a:t>
            </a:r>
            <a:endParaRPr/>
          </a:p>
          <a:p>
            <a:pPr marL="342900" marR="0" lvl="0" indent="-342900" algn="l" rtl="0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</a:pPr>
            <a:r>
              <a:rPr lang="en-US" sz="2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Агроном - 1                              Механик – 1</a:t>
            </a:r>
            <a:endParaRPr/>
          </a:p>
          <a:p>
            <a:pPr marL="342900" marR="0" lvl="0" indent="-342900" algn="l" rtl="0">
              <a:lnSpc>
                <a:spcPct val="8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Noto Sans Symbols"/>
              <a:buChar char="➢"/>
            </a:pPr>
            <a:r>
              <a:rPr lang="en-US" sz="2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1" i="0" u="none" strike="noStrike" cap="none">
                <a:solidFill>
                  <a:srgbClr val="FF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положительные качества характера</a:t>
            </a:r>
            <a:r>
              <a:rPr lang="en-US" sz="32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– ответственность, трудолюбие, старательность, целеустремленность, доброта.</a:t>
            </a:r>
            <a:endParaRPr/>
          </a:p>
          <a:p>
            <a:pPr marL="342900" marR="0" lvl="0" indent="-342900" algn="l" rtl="0">
              <a:lnSpc>
                <a:spcPct val="8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Noto Sans Symbols"/>
              <a:buChar char="➢"/>
            </a:pPr>
            <a:r>
              <a:rPr lang="en-US" sz="32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1" i="0" u="none" strike="noStrike" cap="none">
                <a:solidFill>
                  <a:srgbClr val="FF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отрицательные качества характера</a:t>
            </a:r>
            <a:r>
              <a:rPr lang="en-US" sz="3200" b="1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– </a:t>
            </a:r>
            <a:r>
              <a:rPr lang="en-US" sz="32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невнимательность, нерешительность, неумение распределять время</a:t>
            </a:r>
            <a:endParaRPr/>
          </a:p>
          <a:p>
            <a:pPr marL="342900" marR="0" lvl="0" indent="-342900" algn="l" rtl="0">
              <a:lnSpc>
                <a:spcPct val="8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</a:pPr>
            <a:r>
              <a:rPr lang="en-US" sz="3200" b="1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Google Shape;199;p26" descr="j02830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08400" y="1484312"/>
            <a:ext cx="1439862" cy="14398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26" descr="j028378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00112" y="3789362"/>
            <a:ext cx="1366837" cy="1366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26" descr="j028379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443662" y="1700212"/>
            <a:ext cx="1296987" cy="12969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26" descr="j028387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580062" y="4941887"/>
            <a:ext cx="1511300" cy="1511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26" descr="j028387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851275" y="3357562"/>
            <a:ext cx="1728787" cy="1728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26" descr="j0286770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339975" y="5013325"/>
            <a:ext cx="1655762" cy="1655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26" descr="j0283512"/>
          <p:cNvPicPr preferRelativeResize="0">
            <a:picLocks noGrp="1"/>
          </p:cNvPicPr>
          <p:nvPr>
            <p:ph type="title"/>
          </p:nvPr>
        </p:nvPicPr>
        <p:blipFill rotWithShape="1">
          <a:blip r:embed="rId9">
            <a:alphaModFix/>
          </a:blip>
          <a:srcRect/>
          <a:stretch/>
        </p:blipFill>
        <p:spPr>
          <a:xfrm>
            <a:off x="755650" y="1773237"/>
            <a:ext cx="1295400" cy="1295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26"/>
          <p:cNvPicPr preferRelativeResize="0">
            <a:picLocks noGrp="1"/>
          </p:cNvPicPr>
          <p:nvPr>
            <p:ph type="body" idx="4294967295"/>
          </p:nvPr>
        </p:nvPicPr>
        <p:blipFill rotWithShape="1">
          <a:blip r:embed="rId10">
            <a:alphaModFix/>
          </a:blip>
          <a:srcRect/>
          <a:stretch/>
        </p:blipFill>
        <p:spPr>
          <a:xfrm>
            <a:off x="7632700" y="3429000"/>
            <a:ext cx="1511300" cy="1511300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26"/>
          <p:cNvSpPr txBox="1"/>
          <p:nvPr/>
        </p:nvSpPr>
        <p:spPr>
          <a:xfrm>
            <a:off x="574675" y="620712"/>
            <a:ext cx="8569325" cy="641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Font typeface="Arial"/>
              <a:buNone/>
            </a:pPr>
            <a:r>
              <a:rPr lang="en-US" sz="3600" b="1" i="0" u="none" strike="noStrike" cap="none" dirty="0" err="1">
                <a:solidFill>
                  <a:srgbClr val="92D050"/>
                </a:solidFill>
                <a:latin typeface="Arial"/>
                <a:ea typeface="Arial"/>
                <a:cs typeface="Arial"/>
                <a:sym typeface="Arial"/>
              </a:rPr>
              <a:t>Мы</a:t>
            </a:r>
            <a:r>
              <a:rPr lang="en-US" sz="3600" b="1" i="0" u="none" strike="noStrike" cap="none" dirty="0">
                <a:solidFill>
                  <a:srgbClr val="92D05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1" i="0" u="none" strike="noStrike" cap="none" dirty="0" err="1">
                <a:solidFill>
                  <a:srgbClr val="92D050"/>
                </a:solidFill>
                <a:latin typeface="Arial"/>
                <a:ea typeface="Arial"/>
                <a:cs typeface="Arial"/>
                <a:sym typeface="Arial"/>
              </a:rPr>
              <a:t>выбираем</a:t>
            </a:r>
            <a:r>
              <a:rPr lang="en-US" sz="3600" b="1" i="0" u="none" strike="noStrike" cap="none" dirty="0">
                <a:solidFill>
                  <a:srgbClr val="92D05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1" i="0" u="none" strike="noStrike" cap="none" dirty="0" err="1">
                <a:solidFill>
                  <a:srgbClr val="92D050"/>
                </a:solidFill>
                <a:latin typeface="Arial"/>
                <a:ea typeface="Arial"/>
                <a:cs typeface="Arial"/>
                <a:sym typeface="Arial"/>
              </a:rPr>
              <a:t>разные</a:t>
            </a:r>
            <a:r>
              <a:rPr lang="en-US" sz="3600" b="1" i="0" u="none" strike="noStrike" cap="none" dirty="0">
                <a:solidFill>
                  <a:srgbClr val="92D05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1" i="0" u="none" strike="noStrike" cap="none" dirty="0" err="1">
                <a:solidFill>
                  <a:srgbClr val="92D050"/>
                </a:solidFill>
                <a:latin typeface="Arial"/>
                <a:ea typeface="Arial"/>
                <a:cs typeface="Arial"/>
                <a:sym typeface="Arial"/>
              </a:rPr>
              <a:t>профессии</a:t>
            </a:r>
            <a:endParaRPr>
              <a:solidFill>
                <a:srgbClr val="92D05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27"/>
          <p:cNvSpPr txBox="1">
            <a:spLocks noGrp="1"/>
          </p:cNvSpPr>
          <p:nvPr>
            <p:ph type="title"/>
          </p:nvPr>
        </p:nvSpPr>
        <p:spPr>
          <a:xfrm>
            <a:off x="684212" y="333375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Font typeface="Times New Roman"/>
              <a:buNone/>
            </a:pPr>
            <a:r>
              <a:rPr lang="en-US" sz="4000" b="1" i="0" u="none" strike="noStrike" cap="none">
                <a:solidFill>
                  <a:srgbClr val="00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Практикум </a:t>
            </a:r>
            <a:br>
              <a:rPr lang="en-US" sz="4000" b="1" i="0" u="none" strike="noStrike" cap="none">
                <a:solidFill>
                  <a:srgbClr val="00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4000" b="1" i="0" u="none" strike="noStrike" cap="none">
                <a:solidFill>
                  <a:srgbClr val="00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«В мире профессий»</a:t>
            </a:r>
            <a:endParaRPr/>
          </a:p>
        </p:txBody>
      </p:sp>
      <p:sp>
        <p:nvSpPr>
          <p:cNvPr id="213" name="Google Shape;213;p27"/>
          <p:cNvSpPr txBox="1">
            <a:spLocks noGrp="1"/>
          </p:cNvSpPr>
          <p:nvPr>
            <p:ph idx="1"/>
          </p:nvPr>
        </p:nvSpPr>
        <p:spPr>
          <a:xfrm>
            <a:off x="395287" y="1700212"/>
            <a:ext cx="8497887" cy="4681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t" anchorCtr="0">
            <a:noAutofit/>
          </a:bodyPr>
          <a:lstStyle/>
          <a:p>
            <a:pPr marL="609600" marR="0" lvl="0" indent="-609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</a:pPr>
            <a:endParaRPr sz="1600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609600" marR="0" lvl="0" indent="-609600" algn="l" rtl="0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Times New Roman"/>
              <a:buAutoNum type="arabicPeriod"/>
            </a:pPr>
            <a:r>
              <a:rPr lang="en-US" sz="2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Назвать понятия, связанные с деятельностью людей предложенных профессий.</a:t>
            </a:r>
            <a:endParaRPr/>
          </a:p>
          <a:p>
            <a:pPr marL="609600" marR="0" lvl="0" indent="-609600" algn="l" rtl="0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</a:pPr>
            <a:r>
              <a:rPr lang="en-US" sz="2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2.   Указать способности и личностные качества, соответствующие выбранной группе профессий. </a:t>
            </a:r>
            <a:endParaRPr/>
          </a:p>
          <a:p>
            <a:pPr marL="609600" marR="0" lvl="0" indent="-609600" algn="l" rtl="0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Times New Roman"/>
              <a:buAutoNum type="arabicPeriod" startAt="3"/>
            </a:pPr>
            <a:r>
              <a:rPr lang="en-US" sz="2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Определить по загадкам – синквэйн группу профессий.</a:t>
            </a:r>
            <a:endParaRPr/>
          </a:p>
          <a:p>
            <a:pPr marL="609600" marR="0" lvl="0" indent="-609600" algn="l" rtl="0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Times New Roman"/>
              <a:buAutoNum type="arabicPlain" startAt="4"/>
            </a:pPr>
            <a:r>
              <a:rPr lang="en-US" sz="2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Определить общее в паре профессий (задание на мышление).</a:t>
            </a:r>
            <a:endParaRPr/>
          </a:p>
          <a:p>
            <a:pPr marL="609600" marR="0" lvl="0" indent="-609600" algn="l" rtl="0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</a:pPr>
            <a:r>
              <a:rPr lang="en-US" sz="2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5.    Правильный выбор (определить из возможных доводов правильные и ошибочные).</a:t>
            </a:r>
            <a:endParaRPr/>
          </a:p>
          <a:p>
            <a:pPr marL="342900" marR="0" lvl="0" indent="-165100" algn="l" rtl="0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Times New Roman"/>
              <a:buNone/>
            </a:pPr>
            <a:endParaRPr sz="2800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28"/>
          <p:cNvSpPr txBox="1"/>
          <p:nvPr/>
        </p:nvSpPr>
        <p:spPr>
          <a:xfrm>
            <a:off x="323850" y="-147637"/>
            <a:ext cx="8820150" cy="700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Font typeface="Times New Roman"/>
              <a:buNone/>
            </a:pPr>
            <a:r>
              <a:rPr lang="en-US" sz="3600" b="1" i="1" u="none" strike="noStrike" cap="none">
                <a:solidFill>
                  <a:srgbClr val="00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Возможные доводы:</a:t>
            </a:r>
            <a:endParaRPr sz="3600" b="1" i="0" u="none" strike="noStrike" cap="none">
              <a:solidFill>
                <a:srgbClr val="00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</a:pPr>
            <a:r>
              <a:rPr lang="en-US" sz="22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Говорят, что это престижная работа (-).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</a:pPr>
            <a:r>
              <a:rPr lang="en-US" sz="22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Мои друзья будут юристами, я тоже (-).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</a:pPr>
            <a:r>
              <a:rPr lang="en-US" sz="22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Не знаю точно, что это за профессия, но я думаю, что я смогу овладеть ею (-).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</a:pPr>
            <a:r>
              <a:rPr lang="en-US" sz="22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Мне очень нравится Иван Иванович, хочу быть как он (-).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</a:pPr>
            <a:r>
              <a:rPr lang="en-US" sz="22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Дикторы телевидения всегда хорошо выглядят, я тоже буду диктором ТВ (-).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</a:pPr>
            <a:r>
              <a:rPr lang="en-US" sz="22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Мой любимый урок – урок физкультуры, значит, я буду спортсменом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</a:pPr>
            <a:r>
              <a:rPr lang="en-US" sz="22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(-).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</a:pPr>
            <a:r>
              <a:rPr lang="en-US" sz="22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Я не знаю, какой я: общительный или нет, дисциплинированный или нет, но это и не важно, при чем здесь выбор профессии (-).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</a:pPr>
            <a:r>
              <a:rPr lang="en-US" sz="22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Физическое развитие и профессия – две разные вещи (-).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</a:pPr>
            <a:r>
              <a:rPr lang="en-US" sz="22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Надо пойти к специалисту по профориентации за советом, он подскажет (+).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</a:pPr>
            <a:r>
              <a:rPr lang="en-US" sz="22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Я стараюсь больше читать и изучать материалы по этой профессии (+).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</a:pPr>
            <a:r>
              <a:rPr lang="en-US" sz="22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На олимпиадах я всегда занимаю призовые места по этому предмету (+).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</a:pPr>
            <a:r>
              <a:rPr lang="en-US" sz="22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Я всегда разговариваю об этом с родителями (+).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29"/>
          <p:cNvSpPr txBox="1">
            <a:spLocks noGrp="1"/>
          </p:cNvSpPr>
          <p:nvPr>
            <p:ph idx="1"/>
          </p:nvPr>
        </p:nvSpPr>
        <p:spPr>
          <a:xfrm>
            <a:off x="755650" y="69215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</a:pPr>
            <a:r>
              <a:rPr lang="en-US" sz="32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6. В стихотворении Дж. Родари «Чем пахнут ремёсла?» дополнить строчку, где говорится о характерном запахе профессии, но в рифму. 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30"/>
          <p:cNvSpPr txBox="1">
            <a:spLocks noGrp="1"/>
          </p:cNvSpPr>
          <p:nvPr>
            <p:ph idx="1"/>
          </p:nvPr>
        </p:nvSpPr>
        <p:spPr>
          <a:xfrm>
            <a:off x="468312" y="260350"/>
            <a:ext cx="7772400" cy="633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t" anchorCtr="0">
            <a:noAutofit/>
          </a:bodyPr>
          <a:lstStyle/>
          <a:p>
            <a:pPr marL="342900" marR="0" lvl="0" indent="-3429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</a:pPr>
            <a:r>
              <a:rPr lang="en-US" sz="32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 каждого дела                                                                   </a:t>
            </a:r>
            <a:endParaRPr/>
          </a:p>
          <a:p>
            <a:pPr marL="342900" marR="0" lvl="0" indent="-342900" algn="ctr" rtl="0">
              <a:lnSpc>
                <a:spcPct val="8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</a:pPr>
            <a:r>
              <a:rPr lang="en-US" sz="32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Запах особый:</a:t>
            </a:r>
            <a:endParaRPr/>
          </a:p>
          <a:p>
            <a:pPr marL="342900" marR="0" lvl="0" indent="-342900" algn="ctr" rtl="0">
              <a:lnSpc>
                <a:spcPct val="8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</a:pPr>
            <a:r>
              <a:rPr lang="en-US" sz="32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 булочной пахнет</a:t>
            </a:r>
            <a:endParaRPr/>
          </a:p>
          <a:p>
            <a:pPr marL="342900" marR="0" lvl="0" indent="-342900" algn="ctr" rtl="0">
              <a:lnSpc>
                <a:spcPct val="80000"/>
              </a:lnSpc>
              <a:spcBef>
                <a:spcPts val="640"/>
              </a:spcBef>
              <a:spcAft>
                <a:spcPts val="0"/>
              </a:spcAft>
              <a:buClr>
                <a:srgbClr val="00FF00"/>
              </a:buClr>
              <a:buFont typeface="Times New Roman"/>
              <a:buNone/>
            </a:pPr>
            <a:r>
              <a:rPr lang="en-US" sz="3200" b="0" i="0" u="none" strike="noStrike" cap="none">
                <a:solidFill>
                  <a:srgbClr val="00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</a:t>
            </a:r>
            <a:r>
              <a:rPr lang="en-US" sz="3200" b="0" i="1" u="none" strike="noStrike" cap="none">
                <a:solidFill>
                  <a:srgbClr val="00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Тестом и сдобой</a:t>
            </a:r>
            <a:r>
              <a:rPr lang="en-US" sz="3200" b="0" i="0" u="none" strike="noStrike" cap="none">
                <a:solidFill>
                  <a:srgbClr val="00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).</a:t>
            </a:r>
            <a:endParaRPr/>
          </a:p>
          <a:p>
            <a:pPr marL="342900" marR="0" lvl="0" indent="-342900" algn="ctr" rtl="0">
              <a:lnSpc>
                <a:spcPct val="8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</a:pPr>
            <a:r>
              <a:rPr lang="en-US" sz="32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Мимо столярной</a:t>
            </a:r>
            <a:endParaRPr/>
          </a:p>
          <a:p>
            <a:pPr marL="342900" marR="0" lvl="0" indent="-342900" algn="ctr" rtl="0">
              <a:lnSpc>
                <a:spcPct val="8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</a:pPr>
            <a:r>
              <a:rPr lang="en-US" sz="32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Идешь мастерской – </a:t>
            </a:r>
            <a:endParaRPr/>
          </a:p>
          <a:p>
            <a:pPr marL="342900" marR="0" lvl="0" indent="-342900" algn="ctr" rtl="0">
              <a:lnSpc>
                <a:spcPct val="80000"/>
              </a:lnSpc>
              <a:spcBef>
                <a:spcPts val="640"/>
              </a:spcBef>
              <a:spcAft>
                <a:spcPts val="0"/>
              </a:spcAft>
              <a:buClr>
                <a:srgbClr val="00FF00"/>
              </a:buClr>
              <a:buFont typeface="Times New Roman"/>
              <a:buNone/>
            </a:pPr>
            <a:r>
              <a:rPr lang="en-US" sz="3200" b="0" i="0" u="none" strike="noStrike" cap="none">
                <a:solidFill>
                  <a:srgbClr val="00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</a:t>
            </a:r>
            <a:r>
              <a:rPr lang="en-US" sz="3200" b="0" i="1" u="none" strike="noStrike" cap="none">
                <a:solidFill>
                  <a:srgbClr val="00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Стружкою</a:t>
            </a:r>
            <a:r>
              <a:rPr lang="en-US" sz="3200" b="0" i="0" u="none" strike="noStrike" cap="none">
                <a:solidFill>
                  <a:srgbClr val="00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</a:t>
            </a:r>
            <a:r>
              <a:rPr lang="en-US" sz="32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пахнет</a:t>
            </a:r>
            <a:endParaRPr/>
          </a:p>
          <a:p>
            <a:pPr marL="342900" marR="0" lvl="0" indent="-342900" algn="ctr" rtl="0">
              <a:lnSpc>
                <a:spcPct val="8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</a:pPr>
            <a:r>
              <a:rPr lang="en-US" sz="32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 </a:t>
            </a:r>
            <a:r>
              <a:rPr lang="en-US" sz="3200" b="0" i="0" u="none" strike="noStrike" cap="none">
                <a:solidFill>
                  <a:srgbClr val="00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</a:t>
            </a:r>
            <a:r>
              <a:rPr lang="en-US" sz="3200" b="0" i="1" u="none" strike="noStrike" cap="none">
                <a:solidFill>
                  <a:srgbClr val="00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свежей доской</a:t>
            </a:r>
            <a:r>
              <a:rPr lang="en-US" sz="3200" b="0" i="0" u="none" strike="noStrike" cap="none">
                <a:solidFill>
                  <a:srgbClr val="00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).</a:t>
            </a:r>
            <a:endParaRPr/>
          </a:p>
          <a:p>
            <a:pPr marL="342900" marR="0" lvl="0" indent="-342900" algn="ctr" rtl="0">
              <a:lnSpc>
                <a:spcPct val="8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</a:pPr>
            <a:r>
              <a:rPr lang="en-US" sz="32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Пахнет маляр</a:t>
            </a:r>
            <a:endParaRPr/>
          </a:p>
          <a:p>
            <a:pPr marL="342900" marR="0" lvl="0" indent="-342900" algn="ctr" rtl="0">
              <a:lnSpc>
                <a:spcPct val="80000"/>
              </a:lnSpc>
              <a:spcBef>
                <a:spcPts val="640"/>
              </a:spcBef>
              <a:spcAft>
                <a:spcPts val="0"/>
              </a:spcAft>
              <a:buClr>
                <a:srgbClr val="00FF00"/>
              </a:buClr>
              <a:buFont typeface="Times New Roman"/>
              <a:buNone/>
            </a:pPr>
            <a:r>
              <a:rPr lang="en-US" sz="3200" b="0" i="0" u="none" strike="noStrike" cap="none">
                <a:solidFill>
                  <a:srgbClr val="00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</a:t>
            </a:r>
            <a:r>
              <a:rPr lang="en-US" sz="3200" b="0" i="1" u="none" strike="noStrike" cap="none">
                <a:solidFill>
                  <a:srgbClr val="00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Скипидаром</a:t>
            </a:r>
            <a:r>
              <a:rPr lang="en-US" sz="3200" b="0" i="0" u="none" strike="noStrike" cap="none">
                <a:solidFill>
                  <a:srgbClr val="00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</a:t>
            </a:r>
            <a:r>
              <a:rPr lang="en-US" sz="32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и </a:t>
            </a:r>
            <a:r>
              <a:rPr lang="en-US" sz="3200" b="0" i="0" u="none" strike="noStrike" cap="none">
                <a:solidFill>
                  <a:srgbClr val="00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</a:t>
            </a:r>
            <a:r>
              <a:rPr lang="en-US" sz="3200" b="0" i="1" u="none" strike="noStrike" cap="none">
                <a:solidFill>
                  <a:srgbClr val="00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краской</a:t>
            </a:r>
            <a:r>
              <a:rPr lang="en-US" sz="3200" b="0" i="0" u="none" strike="noStrike" cap="none">
                <a:solidFill>
                  <a:srgbClr val="00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).</a:t>
            </a:r>
            <a:endParaRPr/>
          </a:p>
          <a:p>
            <a:pPr marL="342900" marR="0" lvl="0" indent="-342900" algn="ctr" rtl="0">
              <a:lnSpc>
                <a:spcPct val="8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</a:pPr>
            <a:r>
              <a:rPr lang="en-US" sz="32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Пахнет стекольщик</a:t>
            </a:r>
            <a:endParaRPr/>
          </a:p>
          <a:p>
            <a:pPr marL="342900" marR="0" lvl="0" indent="-342900" algn="ctr" rtl="0">
              <a:lnSpc>
                <a:spcPct val="80000"/>
              </a:lnSpc>
              <a:spcBef>
                <a:spcPts val="640"/>
              </a:spcBef>
              <a:spcAft>
                <a:spcPts val="0"/>
              </a:spcAft>
              <a:buClr>
                <a:srgbClr val="00FF00"/>
              </a:buClr>
              <a:buFont typeface="Times New Roman"/>
              <a:buNone/>
            </a:pPr>
            <a:r>
              <a:rPr lang="en-US" sz="3200" b="0" i="0" u="none" strike="noStrike" cap="none">
                <a:solidFill>
                  <a:srgbClr val="00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</a:t>
            </a:r>
            <a:r>
              <a:rPr lang="en-US" sz="3200" b="0" i="1" u="none" strike="noStrike" cap="none">
                <a:solidFill>
                  <a:srgbClr val="00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Оконной замазкой</a:t>
            </a:r>
            <a:r>
              <a:rPr lang="en-US" sz="3200" b="0" i="0" u="none" strike="noStrike" cap="none">
                <a:solidFill>
                  <a:srgbClr val="00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).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31"/>
          <p:cNvSpPr txBox="1">
            <a:spLocks noGrp="1"/>
          </p:cNvSpPr>
          <p:nvPr>
            <p:ph idx="1"/>
          </p:nvPr>
        </p:nvSpPr>
        <p:spPr>
          <a:xfrm>
            <a:off x="684212" y="47625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t" anchorCtr="0">
            <a:noAutofit/>
          </a:bodyPr>
          <a:lstStyle/>
          <a:p>
            <a:pPr marL="342900" marR="0" lvl="0" indent="-3429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</a:pPr>
            <a:r>
              <a:rPr lang="en-US" sz="32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Куртка шофера</a:t>
            </a:r>
            <a:endParaRPr/>
          </a:p>
          <a:p>
            <a:pPr marL="342900" marR="0" lvl="0" indent="-342900" algn="ctr" rtl="0">
              <a:lnSpc>
                <a:spcPct val="8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</a:pPr>
            <a:r>
              <a:rPr lang="en-US" sz="32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Пахнет </a:t>
            </a:r>
            <a:r>
              <a:rPr lang="en-US" sz="3200" b="0" i="0" u="none" strike="noStrike" cap="none">
                <a:solidFill>
                  <a:srgbClr val="00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</a:t>
            </a:r>
            <a:r>
              <a:rPr lang="en-US" sz="3200" b="0" i="1" u="none" strike="noStrike" cap="none">
                <a:solidFill>
                  <a:srgbClr val="00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бензином</a:t>
            </a:r>
            <a:r>
              <a:rPr lang="en-US" sz="3200" b="0" i="0" u="none" strike="noStrike" cap="none">
                <a:solidFill>
                  <a:srgbClr val="00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).</a:t>
            </a:r>
            <a:endParaRPr/>
          </a:p>
          <a:p>
            <a:pPr marL="342900" marR="0" lvl="0" indent="-342900" algn="ctr" rtl="0">
              <a:lnSpc>
                <a:spcPct val="8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</a:pPr>
            <a:r>
              <a:rPr lang="en-US" sz="32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Блуза рабочего – </a:t>
            </a:r>
            <a:endParaRPr/>
          </a:p>
          <a:p>
            <a:pPr marL="342900" marR="0" lvl="0" indent="-342900" algn="ctr" rtl="0">
              <a:lnSpc>
                <a:spcPct val="80000"/>
              </a:lnSpc>
              <a:spcBef>
                <a:spcPts val="640"/>
              </a:spcBef>
              <a:spcAft>
                <a:spcPts val="0"/>
              </a:spcAft>
              <a:buClr>
                <a:srgbClr val="00FF00"/>
              </a:buClr>
              <a:buFont typeface="Times New Roman"/>
              <a:buNone/>
            </a:pPr>
            <a:r>
              <a:rPr lang="en-US" sz="3200" b="0" i="0" u="none" strike="noStrike" cap="none">
                <a:solidFill>
                  <a:srgbClr val="00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</a:t>
            </a:r>
            <a:r>
              <a:rPr lang="en-US" sz="3200" b="0" i="1" u="none" strike="noStrike" cap="none">
                <a:solidFill>
                  <a:srgbClr val="00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Маслом машинным</a:t>
            </a:r>
            <a:r>
              <a:rPr lang="en-US" sz="3200" b="0" i="0" u="none" strike="noStrike" cap="none">
                <a:solidFill>
                  <a:srgbClr val="00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).</a:t>
            </a:r>
            <a:endParaRPr/>
          </a:p>
          <a:p>
            <a:pPr marL="342900" marR="0" lvl="0" indent="-342900" algn="ctr" rtl="0">
              <a:lnSpc>
                <a:spcPct val="8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</a:pPr>
            <a:r>
              <a:rPr lang="en-US" sz="32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Пахнет кондитер</a:t>
            </a:r>
            <a:endParaRPr/>
          </a:p>
          <a:p>
            <a:pPr marL="342900" marR="0" lvl="0" indent="-342900" algn="ctr" rtl="0">
              <a:lnSpc>
                <a:spcPct val="8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</a:pPr>
            <a:r>
              <a:rPr lang="en-US" sz="32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</a:t>
            </a:r>
            <a:r>
              <a:rPr lang="en-US" sz="3200" b="0" i="1" u="none" strike="noStrike" cap="none">
                <a:solidFill>
                  <a:srgbClr val="00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Орехом мускатным</a:t>
            </a:r>
            <a:r>
              <a:rPr lang="en-US" sz="3200" b="0" i="0" u="none" strike="noStrike" cap="none">
                <a:solidFill>
                  <a:srgbClr val="00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).</a:t>
            </a:r>
            <a:endParaRPr/>
          </a:p>
          <a:p>
            <a:pPr marL="342900" marR="0" lvl="0" indent="-342900" algn="ctr" rtl="0">
              <a:lnSpc>
                <a:spcPct val="8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</a:pPr>
            <a:r>
              <a:rPr lang="en-US" sz="32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Доктор в халате – </a:t>
            </a:r>
            <a:endParaRPr/>
          </a:p>
          <a:p>
            <a:pPr marL="342900" marR="0" lvl="0" indent="-342900" algn="ctr" rtl="0">
              <a:lnSpc>
                <a:spcPct val="80000"/>
              </a:lnSpc>
              <a:spcBef>
                <a:spcPts val="640"/>
              </a:spcBef>
              <a:spcAft>
                <a:spcPts val="0"/>
              </a:spcAft>
              <a:buClr>
                <a:srgbClr val="00FF00"/>
              </a:buClr>
              <a:buFont typeface="Times New Roman"/>
              <a:buNone/>
            </a:pPr>
            <a:r>
              <a:rPr lang="en-US" sz="3200" b="0" i="0" u="none" strike="noStrike" cap="none">
                <a:solidFill>
                  <a:srgbClr val="00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</a:t>
            </a:r>
            <a:r>
              <a:rPr lang="en-US" sz="3200" b="0" i="1" u="none" strike="noStrike" cap="none">
                <a:solidFill>
                  <a:srgbClr val="00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Лекарством приятным</a:t>
            </a:r>
            <a:r>
              <a:rPr lang="en-US" sz="3200" b="0" i="0" u="none" strike="noStrike" cap="none">
                <a:solidFill>
                  <a:srgbClr val="00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).</a:t>
            </a:r>
            <a:endParaRPr/>
          </a:p>
          <a:p>
            <a:pPr marL="342900" marR="0" lvl="0" indent="-342900" algn="ctr" rtl="0">
              <a:lnSpc>
                <a:spcPct val="80000"/>
              </a:lnSpc>
              <a:spcBef>
                <a:spcPts val="640"/>
              </a:spcBef>
              <a:spcAft>
                <a:spcPts val="0"/>
              </a:spcAft>
              <a:buClr>
                <a:srgbClr val="00FF00"/>
              </a:buClr>
              <a:buFont typeface="Times New Roman"/>
              <a:buNone/>
            </a:pPr>
            <a:r>
              <a:rPr lang="en-US" sz="3200" b="0" i="0" u="none" strike="noStrike" cap="none">
                <a:solidFill>
                  <a:srgbClr val="00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</a:t>
            </a:r>
            <a:r>
              <a:rPr lang="en-US" sz="3200" b="0" i="1" u="none" strike="noStrike" cap="none">
                <a:solidFill>
                  <a:srgbClr val="00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Рыхлой землею</a:t>
            </a:r>
            <a:r>
              <a:rPr lang="en-US" sz="3200" b="0" i="0" u="none" strike="noStrike" cap="none">
                <a:solidFill>
                  <a:srgbClr val="00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),</a:t>
            </a:r>
            <a:endParaRPr/>
          </a:p>
          <a:p>
            <a:pPr marL="342900" marR="0" lvl="0" indent="-342900" algn="ctr" rtl="0">
              <a:lnSpc>
                <a:spcPct val="80000"/>
              </a:lnSpc>
              <a:spcBef>
                <a:spcPts val="640"/>
              </a:spcBef>
              <a:spcAft>
                <a:spcPts val="0"/>
              </a:spcAft>
              <a:buClr>
                <a:srgbClr val="00FF00"/>
              </a:buClr>
              <a:buFont typeface="Times New Roman"/>
              <a:buNone/>
            </a:pPr>
            <a:r>
              <a:rPr lang="en-US" sz="3200" b="0" i="0" u="none" strike="noStrike" cap="none">
                <a:solidFill>
                  <a:srgbClr val="00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</a:t>
            </a:r>
            <a:r>
              <a:rPr lang="en-US" sz="3200" b="0" i="1" u="none" strike="noStrike" cap="none">
                <a:solidFill>
                  <a:srgbClr val="00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Полем</a:t>
            </a:r>
            <a:r>
              <a:rPr lang="en-US" sz="3200" b="0" i="0" u="none" strike="noStrike" cap="none">
                <a:solidFill>
                  <a:srgbClr val="00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</a:t>
            </a:r>
            <a:r>
              <a:rPr lang="en-US" sz="32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и </a:t>
            </a:r>
            <a:r>
              <a:rPr lang="en-US" sz="3200" b="0" i="0" u="none" strike="noStrike" cap="none">
                <a:solidFill>
                  <a:srgbClr val="00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</a:t>
            </a:r>
            <a:r>
              <a:rPr lang="en-US" sz="3200" b="0" i="1" u="none" strike="noStrike" cap="none">
                <a:solidFill>
                  <a:srgbClr val="00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лугом</a:t>
            </a:r>
            <a:r>
              <a:rPr lang="en-US" sz="3200" b="0" i="0" u="none" strike="noStrike" cap="none">
                <a:solidFill>
                  <a:srgbClr val="00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</a:t>
            </a:r>
            <a:endParaRPr/>
          </a:p>
          <a:p>
            <a:pPr marL="342900" marR="0" lvl="0" indent="-342900" algn="ctr" rtl="0">
              <a:lnSpc>
                <a:spcPct val="8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</a:pPr>
            <a:r>
              <a:rPr lang="en-US" sz="32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Пахнет крестьянин, </a:t>
            </a:r>
            <a:endParaRPr/>
          </a:p>
          <a:p>
            <a:pPr marL="342900" marR="0" lvl="0" indent="-342900" algn="ctr" rtl="0">
              <a:lnSpc>
                <a:spcPct val="8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</a:pPr>
            <a:r>
              <a:rPr lang="en-US" sz="32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Идущий за плугом.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32"/>
          <p:cNvSpPr txBox="1"/>
          <p:nvPr/>
        </p:nvSpPr>
        <p:spPr>
          <a:xfrm>
            <a:off x="685800" y="1600200"/>
            <a:ext cx="7696200" cy="38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Font typeface="Times New Roman"/>
              <a:buNone/>
            </a:pPr>
            <a:r>
              <a:rPr lang="en-US" sz="6000" b="1" i="0" u="none" strike="noStrike" cap="none" dirty="0">
                <a:solidFill>
                  <a:srgbClr val="2AF64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НОВОЕ ВРЕМЯ – </a:t>
            </a:r>
            <a:br>
              <a:rPr lang="en-US" sz="6000" b="1" i="0" u="none" strike="noStrike" cap="none" dirty="0">
                <a:solidFill>
                  <a:srgbClr val="2AF642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6000" b="1" i="0" u="none" strike="noStrike" cap="none" dirty="0">
                <a:solidFill>
                  <a:srgbClr val="2AF64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НОВЫЕ ПРОФЕССИИ</a:t>
            </a:r>
            <a:endParaRPr>
              <a:solidFill>
                <a:srgbClr val="2AF642"/>
              </a:solidFill>
            </a:endParaRPr>
          </a:p>
        </p:txBody>
      </p:sp>
      <p:pic>
        <p:nvPicPr>
          <p:cNvPr id="239" name="Google Shape;239;p32" descr="b180979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24300" y="5300662"/>
            <a:ext cx="1295400" cy="1295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32" descr="BD07153_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62800" y="2590800"/>
            <a:ext cx="1646237" cy="18018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32" descr="PE02719_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04800" y="2819400"/>
            <a:ext cx="1738312" cy="1682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32" descr="BD06675_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451725" y="4365625"/>
            <a:ext cx="1455737" cy="1800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32" descr="PE01846_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292725" y="188912"/>
            <a:ext cx="3694112" cy="1484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32" descr="BD06517_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58887" y="908050"/>
            <a:ext cx="1803400" cy="11890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32" descr="BS00508_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5651500" y="4797425"/>
            <a:ext cx="1574800" cy="1662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32" descr="j0283572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2700337" y="260350"/>
            <a:ext cx="1314450" cy="895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32" descr="j0283572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250825" y="188912"/>
            <a:ext cx="1314450" cy="895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p32" descr="j0283572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2124075" y="5661025"/>
            <a:ext cx="1314450" cy="895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p32" descr="j0283572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79387" y="5661025"/>
            <a:ext cx="1314450" cy="895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32" descr="j0283572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187450" y="5013325"/>
            <a:ext cx="1314450" cy="895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32" descr="016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3708400" y="981075"/>
            <a:ext cx="1000125" cy="1000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34"/>
          <p:cNvSpPr txBox="1">
            <a:spLocks noGrp="1"/>
          </p:cNvSpPr>
          <p:nvPr>
            <p:ph idx="1"/>
          </p:nvPr>
        </p:nvSpPr>
        <p:spPr>
          <a:xfrm>
            <a:off x="381000" y="304800"/>
            <a:ext cx="8305800" cy="617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t" anchorCtr="0">
            <a:noAutofit/>
          </a:bodyPr>
          <a:lstStyle/>
          <a:p>
            <a:pPr marL="342900" marR="0" lvl="0" indent="-3429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Font typeface="Arial"/>
              <a:buNone/>
            </a:pPr>
            <a:r>
              <a:rPr lang="en-US" sz="4000" b="1" i="0" u="none" strike="noStrike" cap="none" dirty="0" err="1">
                <a:solidFill>
                  <a:srgbClr val="2AF642"/>
                </a:solidFill>
                <a:latin typeface="Arial"/>
                <a:ea typeface="Arial"/>
                <a:cs typeface="Arial"/>
                <a:sym typeface="Arial"/>
              </a:rPr>
              <a:t>Имиджмейкер</a:t>
            </a:r>
            <a:r>
              <a:rPr lang="en-US" sz="3200" b="0" i="0" u="none" strike="noStrike" cap="none" dirty="0">
                <a:solidFill>
                  <a:srgbClr val="2AF64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>
              <a:solidFill>
                <a:srgbClr val="2AF642"/>
              </a:solidFill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US" sz="3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	</a:t>
            </a:r>
            <a:endParaRPr/>
          </a:p>
          <a:p>
            <a:pPr marL="342900" marR="0" lvl="0" indent="-3429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US" sz="3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	</a:t>
            </a:r>
            <a:r>
              <a:rPr lang="en-US" sz="3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Помогает</a:t>
            </a:r>
            <a:r>
              <a:rPr lang="en-US" sz="3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создать</a:t>
            </a:r>
            <a:r>
              <a:rPr lang="en-US" sz="3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образ</a:t>
            </a:r>
            <a:r>
              <a:rPr lang="en-US" sz="3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преуспевающего</a:t>
            </a:r>
            <a:r>
              <a:rPr lang="en-US" sz="3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человека</a:t>
            </a:r>
            <a:r>
              <a:rPr lang="en-US" sz="3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sz="32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US" sz="3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	</a:t>
            </a:r>
            <a:r>
              <a:rPr lang="en-US" sz="3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Он</a:t>
            </a:r>
            <a:r>
              <a:rPr lang="en-US" sz="3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определяет</a:t>
            </a:r>
            <a:r>
              <a:rPr lang="en-US" sz="3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типаж</a:t>
            </a:r>
            <a:r>
              <a:rPr lang="en-US" sz="3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клиента</a:t>
            </a:r>
            <a:r>
              <a:rPr lang="en-US" sz="3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3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опираясь</a:t>
            </a:r>
            <a:r>
              <a:rPr lang="en-US" sz="3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на</a:t>
            </a:r>
            <a:r>
              <a:rPr lang="en-US" sz="3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линии</a:t>
            </a:r>
            <a:r>
              <a:rPr lang="en-US" sz="3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его</a:t>
            </a:r>
            <a:r>
              <a:rPr lang="en-US" sz="3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фигуры</a:t>
            </a:r>
            <a:r>
              <a:rPr lang="en-US" sz="3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и </a:t>
            </a:r>
            <a:r>
              <a:rPr lang="en-US" sz="3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лица</a:t>
            </a:r>
            <a:r>
              <a:rPr lang="en-US" sz="3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3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подбирает</a:t>
            </a:r>
            <a:r>
              <a:rPr lang="en-US" sz="3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одежду</a:t>
            </a:r>
            <a:r>
              <a:rPr lang="en-US" sz="3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3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прическу</a:t>
            </a:r>
            <a:r>
              <a:rPr lang="en-US" sz="3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и </a:t>
            </a:r>
            <a:r>
              <a:rPr lang="en-US" sz="3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обувь</a:t>
            </a:r>
            <a:r>
              <a:rPr lang="en-US" sz="3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3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выявляет</a:t>
            </a:r>
            <a:r>
              <a:rPr lang="en-US" sz="3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стиль</a:t>
            </a:r>
            <a:r>
              <a:rPr lang="en-US" sz="3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3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создает</a:t>
            </a:r>
            <a:r>
              <a:rPr lang="en-US" sz="3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профессиональный</a:t>
            </a:r>
            <a:r>
              <a:rPr lang="en-US" sz="3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образ</a:t>
            </a:r>
            <a:r>
              <a:rPr lang="en-US" sz="3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и </a:t>
            </a:r>
            <a:r>
              <a:rPr lang="en-US" sz="3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даже</a:t>
            </a:r>
            <a:r>
              <a:rPr lang="en-US" sz="3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корректирует</a:t>
            </a:r>
            <a:r>
              <a:rPr lang="en-US" sz="3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поведение</a:t>
            </a:r>
            <a:r>
              <a:rPr lang="en-US" sz="3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клиента</a:t>
            </a:r>
            <a:r>
              <a:rPr lang="en-US" sz="3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sz="32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US" sz="36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36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cxnSp>
        <p:nvCxnSpPr>
          <p:cNvPr id="270" name="Google Shape;270;p34"/>
          <p:cNvCxnSpPr/>
          <p:nvPr/>
        </p:nvCxnSpPr>
        <p:spPr>
          <a:xfrm>
            <a:off x="395287" y="1125537"/>
            <a:ext cx="8353425" cy="0"/>
          </a:xfrm>
          <a:prstGeom prst="straightConnector1">
            <a:avLst/>
          </a:prstGeom>
          <a:noFill/>
          <a:ln w="76200" cap="flat" cmpd="sng">
            <a:solidFill>
              <a:srgbClr val="FFFF00"/>
            </a:solidFill>
            <a:prstDash val="solid"/>
            <a:miter lim="8000"/>
            <a:headEnd type="none" w="sm" len="sm"/>
            <a:tailEnd type="none" w="sm" len="sm"/>
          </a:ln>
        </p:spPr>
      </p:cxnSp>
      <p:pic>
        <p:nvPicPr>
          <p:cNvPr id="271" name="Google Shape;271;p34" descr="0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24750" y="1341437"/>
            <a:ext cx="1527175" cy="152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Google Shape;272;p34" descr="is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948487" y="5084762"/>
            <a:ext cx="2087562" cy="1647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35"/>
          <p:cNvSpPr txBox="1">
            <a:spLocks noGrp="1"/>
          </p:cNvSpPr>
          <p:nvPr>
            <p:ph type="title"/>
          </p:nvPr>
        </p:nvSpPr>
        <p:spPr>
          <a:xfrm>
            <a:off x="684212" y="188912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Font typeface="Arial"/>
              <a:buNone/>
            </a:pPr>
            <a:r>
              <a:rPr lang="en-US" sz="5400" b="1" i="0" u="none" strike="noStrike" cap="none" dirty="0" err="1">
                <a:solidFill>
                  <a:srgbClr val="2AF642"/>
                </a:solidFill>
                <a:latin typeface="Arial"/>
                <a:ea typeface="Arial"/>
                <a:cs typeface="Arial"/>
                <a:sym typeface="Arial"/>
              </a:rPr>
              <a:t>Имиджмейкер</a:t>
            </a:r>
            <a:endParaRPr>
              <a:solidFill>
                <a:srgbClr val="2AF642"/>
              </a:solidFill>
            </a:endParaRPr>
          </a:p>
        </p:txBody>
      </p:sp>
      <p:sp>
        <p:nvSpPr>
          <p:cNvPr id="278" name="Google Shape;278;p35"/>
          <p:cNvSpPr txBox="1">
            <a:spLocks noGrp="1"/>
          </p:cNvSpPr>
          <p:nvPr>
            <p:ph idx="1"/>
          </p:nvPr>
        </p:nvSpPr>
        <p:spPr>
          <a:xfrm>
            <a:off x="179387" y="1989137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t" anchorCtr="0">
            <a:noAutofit/>
          </a:bodyPr>
          <a:lstStyle/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US"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Ему необходимо знать правила макияжа, стилей одежды, основы психологии и этикета, значение поз, жестов, мимики.</a:t>
            </a:r>
            <a:endParaRPr sz="2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US"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Он может научить грамотной речи, использованию специальной терминологии. </a:t>
            </a:r>
            <a:endParaRPr sz="2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US"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Должен уметь предугадывать ситуации, разбираться во всех мелочах, убедить клиента в важности перемен во внешности, в поведении, в речи.</a:t>
            </a:r>
            <a:br>
              <a:rPr lang="en-US"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cxnSp>
        <p:nvCxnSpPr>
          <p:cNvPr id="279" name="Google Shape;279;p35"/>
          <p:cNvCxnSpPr/>
          <p:nvPr/>
        </p:nvCxnSpPr>
        <p:spPr>
          <a:xfrm>
            <a:off x="323850" y="1341437"/>
            <a:ext cx="8353425" cy="0"/>
          </a:xfrm>
          <a:prstGeom prst="straightConnector1">
            <a:avLst/>
          </a:prstGeom>
          <a:noFill/>
          <a:ln w="76200" cap="flat" cmpd="sng">
            <a:solidFill>
              <a:srgbClr val="FFFF00"/>
            </a:solidFill>
            <a:prstDash val="solid"/>
            <a:miter lim="8000"/>
            <a:headEnd type="none" w="sm" len="sm"/>
            <a:tailEnd type="none" w="sm" len="sm"/>
          </a:ln>
        </p:spPr>
      </p:cxnSp>
      <p:pic>
        <p:nvPicPr>
          <p:cNvPr id="280" name="Google Shape;280;p35" descr="is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5287" y="115887"/>
            <a:ext cx="1601787" cy="1114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1" name="Google Shape;281;p35" descr="is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56325" y="4959350"/>
            <a:ext cx="2376487" cy="17764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2" name="Google Shape;282;p35" descr="is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164387" y="1484312"/>
            <a:ext cx="1817687" cy="2736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7"/>
          <p:cNvSpPr txBox="1">
            <a:spLocks noGrp="1"/>
          </p:cNvSpPr>
          <p:nvPr>
            <p:ph type="body" idx="4294967295"/>
          </p:nvPr>
        </p:nvSpPr>
        <p:spPr>
          <a:xfrm>
            <a:off x="3671888" y="692150"/>
            <a:ext cx="5472112" cy="540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t" anchorCtr="0">
            <a:noAutofit/>
          </a:bodyPr>
          <a:lstStyle/>
          <a:p>
            <a:r>
              <a:rPr lang="ru-RU" dirty="0" smtClean="0"/>
              <a:t>"Правильный выбор профессии позволяет реализовать свой творческий потенциал, избежать разочарования, оградить себя и свою семью от нищеты и неуверенности в завтрашнем дне".</a:t>
            </a:r>
          </a:p>
          <a:p>
            <a:pPr algn="r"/>
            <a:r>
              <a:rPr lang="ru-RU" b="1" dirty="0" smtClean="0"/>
              <a:t>Виктор Гюго</a:t>
            </a:r>
            <a:endParaRPr lang="ru-RU" dirty="0" smtClean="0"/>
          </a:p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</a:pPr>
            <a:endParaRPr/>
          </a:p>
        </p:txBody>
      </p:sp>
      <p:pic>
        <p:nvPicPr>
          <p:cNvPr id="150" name="Google Shape;150;p17" descr="j02407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0237" y="3860800"/>
            <a:ext cx="1576387" cy="24749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37"/>
          <p:cNvSpPr txBox="1">
            <a:spLocks noGrp="1"/>
          </p:cNvSpPr>
          <p:nvPr>
            <p:ph type="title"/>
          </p:nvPr>
        </p:nvSpPr>
        <p:spPr>
          <a:xfrm>
            <a:off x="684212" y="26035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</a:pPr>
            <a:r>
              <a:rPr lang="en-US" sz="4400" b="1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Бренд - менеджер</a:t>
            </a:r>
            <a:endParaRPr/>
          </a:p>
        </p:txBody>
      </p:sp>
      <p:sp>
        <p:nvSpPr>
          <p:cNvPr id="303" name="Google Shape;303;p37"/>
          <p:cNvSpPr txBox="1">
            <a:spLocks noGrp="1"/>
          </p:cNvSpPr>
          <p:nvPr>
            <p:ph idx="1"/>
          </p:nvPr>
        </p:nvSpPr>
        <p:spPr>
          <a:xfrm>
            <a:off x="304800" y="2060575"/>
            <a:ext cx="8534400" cy="3959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</a:pPr>
            <a:endParaRPr sz="3500" b="1" i="1" u="none" strike="noStrike" cap="non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00FF"/>
              </a:buClr>
              <a:buFont typeface="Arial"/>
              <a:buNone/>
            </a:pPr>
            <a:r>
              <a:rPr lang="en-US" sz="3500" b="1" i="1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Бренд-менеджер</a:t>
            </a:r>
            <a:r>
              <a:rPr lang="en-US" sz="3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3500" b="0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бренд</a:t>
            </a:r>
            <a:r>
              <a:rPr lang="en-US" sz="3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от англ. – </a:t>
            </a:r>
            <a:r>
              <a:rPr lang="en-US" sz="3500" b="0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клеймо</a:t>
            </a:r>
            <a:r>
              <a:rPr lang="en-US" sz="3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) – основной носитель и реализатор идеи бренда.</a:t>
            </a:r>
            <a:endParaRPr sz="35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US" sz="3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Бренд – хорошо знакомая торговая марка.</a:t>
            </a:r>
            <a:br>
              <a:rPr lang="en-US" sz="3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cxnSp>
        <p:nvCxnSpPr>
          <p:cNvPr id="305" name="Google Shape;305;p37"/>
          <p:cNvCxnSpPr/>
          <p:nvPr/>
        </p:nvCxnSpPr>
        <p:spPr>
          <a:xfrm>
            <a:off x="323850" y="1484312"/>
            <a:ext cx="8353425" cy="0"/>
          </a:xfrm>
          <a:prstGeom prst="straightConnector1">
            <a:avLst/>
          </a:prstGeom>
          <a:noFill/>
          <a:ln w="76200" cap="flat" cmpd="sng">
            <a:solidFill>
              <a:srgbClr val="FFFF00"/>
            </a:solidFill>
            <a:prstDash val="solid"/>
            <a:miter lim="8000"/>
            <a:headEnd type="none" w="sm" len="sm"/>
            <a:tailEnd type="none" w="sm" len="sm"/>
          </a:ln>
        </p:spPr>
      </p:cxnSp>
      <p:pic>
        <p:nvPicPr>
          <p:cNvPr id="306" name="Google Shape;306;p37" descr="i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56100" y="4697412"/>
            <a:ext cx="1944687" cy="19288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" name="Google Shape;307;p37" descr="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0825" y="28575"/>
            <a:ext cx="1657350" cy="12811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38"/>
          <p:cNvSpPr txBox="1">
            <a:spLocks noGrp="1"/>
          </p:cNvSpPr>
          <p:nvPr>
            <p:ph type="title"/>
          </p:nvPr>
        </p:nvSpPr>
        <p:spPr>
          <a:xfrm>
            <a:off x="684212" y="333375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</a:pPr>
            <a:r>
              <a:rPr lang="en-US" sz="4400" b="1" i="0" u="none" strike="noStrike" cap="none" dirty="0" err="1">
                <a:solidFill>
                  <a:srgbClr val="2AF64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Бренд</a:t>
            </a:r>
            <a:r>
              <a:rPr lang="en-US" sz="4400" b="1" i="0" u="none" strike="noStrike" cap="none" dirty="0">
                <a:solidFill>
                  <a:srgbClr val="2AF64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- </a:t>
            </a:r>
            <a:r>
              <a:rPr lang="en-US" sz="4400" b="1" i="0" u="none" strike="noStrike" cap="none" dirty="0" err="1">
                <a:solidFill>
                  <a:srgbClr val="2AF64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менеджер</a:t>
            </a:r>
            <a:endParaRPr>
              <a:solidFill>
                <a:srgbClr val="2AF642"/>
              </a:solidFill>
            </a:endParaRPr>
          </a:p>
        </p:txBody>
      </p:sp>
      <p:sp>
        <p:nvSpPr>
          <p:cNvPr id="313" name="Google Shape;313;p38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US" sz="31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Работа бренд-менеджера: он должен придумать торговую марку фирмы и сделать ее известной и хорошо узнаваемой, продукция должна отличаться. </a:t>
            </a:r>
            <a:endParaRPr sz="3100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620"/>
              </a:spcBef>
              <a:spcAft>
                <a:spcPts val="0"/>
              </a:spcAft>
              <a:buClr>
                <a:schemeClr val="lt1"/>
              </a:buClr>
              <a:buSzPts val="3100"/>
              <a:buFont typeface="Arial"/>
              <a:buChar char="•"/>
            </a:pPr>
            <a:r>
              <a:rPr lang="en-US" sz="31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На какие категории населения ориентирована продукция? </a:t>
            </a:r>
            <a:endParaRPr sz="3100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620"/>
              </a:spcBef>
              <a:spcAft>
                <a:spcPts val="0"/>
              </a:spcAft>
              <a:buClr>
                <a:schemeClr val="lt1"/>
              </a:buClr>
              <a:buSzPts val="3100"/>
              <a:buFont typeface="Arial"/>
              <a:buChar char="•"/>
            </a:pPr>
            <a:r>
              <a:rPr lang="en-US" sz="31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Как представить продукт, чтоб он хорошо запомнился? </a:t>
            </a:r>
            <a:endParaRPr sz="3100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0" indent="-146050" algn="l" rtl="0">
              <a:spcBef>
                <a:spcPts val="620"/>
              </a:spcBef>
              <a:spcAft>
                <a:spcPts val="0"/>
              </a:spcAft>
              <a:buClr>
                <a:schemeClr val="lt1"/>
              </a:buClr>
              <a:buSzPts val="3100"/>
              <a:buFont typeface="Times New Roman"/>
              <a:buNone/>
            </a:pPr>
            <a:endParaRPr sz="3100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314" name="Google Shape;314;p38"/>
          <p:cNvCxnSpPr/>
          <p:nvPr/>
        </p:nvCxnSpPr>
        <p:spPr>
          <a:xfrm>
            <a:off x="323850" y="1484312"/>
            <a:ext cx="8353425" cy="0"/>
          </a:xfrm>
          <a:prstGeom prst="straightConnector1">
            <a:avLst/>
          </a:prstGeom>
          <a:noFill/>
          <a:ln w="76200" cap="flat" cmpd="sng">
            <a:solidFill>
              <a:srgbClr val="FFFF00"/>
            </a:solidFill>
            <a:prstDash val="solid"/>
            <a:miter lim="8000"/>
            <a:headEnd type="none" w="sm" len="sm"/>
            <a:tailEnd type="none" w="sm" len="sm"/>
          </a:ln>
        </p:spPr>
      </p:cxnSp>
      <p:pic>
        <p:nvPicPr>
          <p:cNvPr id="315" name="Google Shape;315;p38" descr="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0825" y="0"/>
            <a:ext cx="1019175" cy="1358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39"/>
          <p:cNvSpPr txBox="1">
            <a:spLocks noGrp="1"/>
          </p:cNvSpPr>
          <p:nvPr>
            <p:ph type="title"/>
          </p:nvPr>
        </p:nvSpPr>
        <p:spPr>
          <a:xfrm>
            <a:off x="684212" y="26035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</a:pPr>
            <a:r>
              <a:rPr lang="en-US" sz="4400" b="1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Бренд - менеджер</a:t>
            </a:r>
            <a:endParaRPr/>
          </a:p>
        </p:txBody>
      </p:sp>
      <p:sp>
        <p:nvSpPr>
          <p:cNvPr id="320" name="Google Shape;320;p39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US" sz="3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	Должен знать законы рекламы, информацию о рынке, о конкурирующих фирмах, маркетинг, связи с общественностью.</a:t>
            </a:r>
            <a:endParaRPr sz="35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</a:pPr>
            <a:endParaRPr sz="3500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0" indent="-120650" algn="l" rtl="0"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Times New Roman"/>
              <a:buNone/>
            </a:pPr>
            <a:endParaRPr sz="3500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322" name="Google Shape;322;p39"/>
          <p:cNvCxnSpPr/>
          <p:nvPr/>
        </p:nvCxnSpPr>
        <p:spPr>
          <a:xfrm>
            <a:off x="323850" y="1484312"/>
            <a:ext cx="8353425" cy="0"/>
          </a:xfrm>
          <a:prstGeom prst="straightConnector1">
            <a:avLst/>
          </a:prstGeom>
          <a:noFill/>
          <a:ln w="76200" cap="flat" cmpd="sng">
            <a:solidFill>
              <a:srgbClr val="FFFF00"/>
            </a:solidFill>
            <a:prstDash val="solid"/>
            <a:miter lim="8000"/>
            <a:headEnd type="none" w="sm" len="sm"/>
            <a:tailEnd type="none" w="sm" len="sm"/>
          </a:ln>
        </p:spPr>
      </p:cxnSp>
      <p:pic>
        <p:nvPicPr>
          <p:cNvPr id="323" name="Google Shape;323;p39" descr="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16687" y="188912"/>
            <a:ext cx="1601787" cy="117633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4" name="Google Shape;324;p39" descr="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148262" y="3860800"/>
            <a:ext cx="3209925" cy="18049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40"/>
          <p:cNvSpPr txBox="1">
            <a:spLocks noGrp="1"/>
          </p:cNvSpPr>
          <p:nvPr>
            <p:ph type="title"/>
          </p:nvPr>
        </p:nvSpPr>
        <p:spPr>
          <a:xfrm>
            <a:off x="611187" y="26035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</a:pPr>
            <a:r>
              <a:rPr lang="en-US" sz="4400" b="1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Бренд - менеджер</a:t>
            </a:r>
            <a:endParaRPr/>
          </a:p>
        </p:txBody>
      </p:sp>
      <p:sp>
        <p:nvSpPr>
          <p:cNvPr id="329" name="Google Shape;329;p40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US" sz="3100" b="0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	</a:t>
            </a:r>
            <a:r>
              <a:rPr lang="en-US" sz="3100" b="0" i="1" u="sng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Качества</a:t>
            </a:r>
            <a:r>
              <a:rPr lang="en-US" sz="3100" b="0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31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надежность, ответственность, организованность, самостоятельность, инициативность, энергичность, способность к творчеству, коммуникабельность.</a:t>
            </a:r>
            <a:br>
              <a:rPr lang="en-US" sz="31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3100" b="0" i="1" u="sng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Образование</a:t>
            </a:r>
            <a:r>
              <a:rPr lang="en-US" sz="3100" b="0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31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высшее экономическое образование в области маркетинга; участие в семинарах или мастер-классах по бренду.</a:t>
            </a:r>
            <a:endParaRPr/>
          </a:p>
        </p:txBody>
      </p:sp>
      <p:cxnSp>
        <p:nvCxnSpPr>
          <p:cNvPr id="331" name="Google Shape;331;p40"/>
          <p:cNvCxnSpPr/>
          <p:nvPr/>
        </p:nvCxnSpPr>
        <p:spPr>
          <a:xfrm>
            <a:off x="323850" y="1484312"/>
            <a:ext cx="8353425" cy="0"/>
          </a:xfrm>
          <a:prstGeom prst="straightConnector1">
            <a:avLst/>
          </a:prstGeom>
          <a:noFill/>
          <a:ln w="76200" cap="flat" cmpd="sng">
            <a:solidFill>
              <a:srgbClr val="FFFF00"/>
            </a:solidFill>
            <a:prstDash val="solid"/>
            <a:miter lim="8000"/>
            <a:headEnd type="none" w="sm" len="sm"/>
            <a:tailEnd type="none" w="sm" len="sm"/>
          </a:ln>
        </p:spPr>
      </p:cxnSp>
      <p:pic>
        <p:nvPicPr>
          <p:cNvPr id="332" name="Google Shape;332;p40" descr="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3850" y="115887"/>
            <a:ext cx="850900" cy="11699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33" name="Google Shape;333;p40" descr="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35825" y="5373687"/>
            <a:ext cx="1625600" cy="1206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42"/>
          <p:cNvSpPr txBox="1">
            <a:spLocks noGrp="1"/>
          </p:cNvSpPr>
          <p:nvPr>
            <p:ph type="title"/>
          </p:nvPr>
        </p:nvSpPr>
        <p:spPr>
          <a:xfrm>
            <a:off x="684212" y="26035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Font typeface="Times New Roman"/>
              <a:buNone/>
            </a:pPr>
            <a:r>
              <a:rPr lang="en-US" sz="4400" b="1" i="0" u="none" strike="noStrike" cap="none">
                <a:solidFill>
                  <a:srgbClr val="00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Криэйтор</a:t>
            </a:r>
            <a:endParaRPr/>
          </a:p>
        </p:txBody>
      </p:sp>
      <p:sp>
        <p:nvSpPr>
          <p:cNvPr id="352" name="Google Shape;352;p42"/>
          <p:cNvSpPr txBox="1">
            <a:spLocks noGrp="1"/>
          </p:cNvSpPr>
          <p:nvPr>
            <p:ph idx="1"/>
          </p:nvPr>
        </p:nvSpPr>
        <p:spPr>
          <a:xfrm>
            <a:off x="228600" y="1989137"/>
            <a:ext cx="8686800" cy="4411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Font typeface="Arial"/>
              <a:buNone/>
            </a:pPr>
            <a:r>
              <a:rPr lang="en-US" sz="3200" b="1" i="1" u="none" strike="noStrike" cap="none" dirty="0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		</a:t>
            </a:r>
            <a:r>
              <a:rPr lang="en-US" sz="3200" b="1" i="1" u="none" strike="noStrike" cap="none" dirty="0" err="1">
                <a:solidFill>
                  <a:srgbClr val="2AF642"/>
                </a:solidFill>
                <a:latin typeface="Arial"/>
                <a:ea typeface="Arial"/>
                <a:cs typeface="Arial"/>
                <a:sym typeface="Arial"/>
              </a:rPr>
              <a:t>Криэйтор</a:t>
            </a:r>
            <a:r>
              <a:rPr lang="en-US" sz="3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(с </a:t>
            </a:r>
            <a:r>
              <a:rPr lang="en-US" sz="3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англ</a:t>
            </a:r>
            <a:r>
              <a:rPr lang="en-US" sz="3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 – </a:t>
            </a:r>
            <a:r>
              <a:rPr lang="en-US" sz="3200" b="0" i="1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творец</a:t>
            </a:r>
            <a:r>
              <a:rPr lang="en-US" sz="3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3200" b="0" i="1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создатель</a:t>
            </a:r>
            <a:r>
              <a:rPr lang="en-US" sz="3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) – </a:t>
            </a:r>
            <a:r>
              <a:rPr lang="en-US" sz="3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креативный</a:t>
            </a:r>
            <a:r>
              <a:rPr lang="en-US" sz="3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директор</a:t>
            </a:r>
            <a:r>
              <a:rPr lang="en-US" sz="3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компании</a:t>
            </a:r>
            <a:r>
              <a:rPr lang="en-US" sz="3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3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человек</a:t>
            </a:r>
            <a:r>
              <a:rPr lang="en-US" sz="3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3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который</a:t>
            </a:r>
            <a:r>
              <a:rPr lang="en-US" sz="3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отвечает</a:t>
            </a:r>
            <a:r>
              <a:rPr lang="en-US" sz="3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за</a:t>
            </a:r>
            <a:r>
              <a:rPr lang="en-US" sz="3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разработку</a:t>
            </a:r>
            <a:r>
              <a:rPr lang="en-US" sz="3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3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ведение</a:t>
            </a:r>
            <a:r>
              <a:rPr lang="en-US" sz="3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и </a:t>
            </a:r>
            <a:r>
              <a:rPr lang="en-US" sz="3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контроль</a:t>
            </a:r>
            <a:r>
              <a:rPr lang="en-US" sz="3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рекламных</a:t>
            </a:r>
            <a:r>
              <a:rPr lang="en-US" sz="3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проектов</a:t>
            </a:r>
            <a:r>
              <a:rPr lang="en-US" sz="3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32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</a:pPr>
            <a:endParaRPr sz="3200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Times New Roman"/>
              <a:buNone/>
            </a:pPr>
            <a:endParaRPr sz="3200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354" name="Google Shape;354;p42"/>
          <p:cNvCxnSpPr/>
          <p:nvPr/>
        </p:nvCxnSpPr>
        <p:spPr>
          <a:xfrm>
            <a:off x="323850" y="1484312"/>
            <a:ext cx="8353425" cy="0"/>
          </a:xfrm>
          <a:prstGeom prst="straightConnector1">
            <a:avLst/>
          </a:prstGeom>
          <a:noFill/>
          <a:ln w="76200" cap="flat" cmpd="sng">
            <a:solidFill>
              <a:srgbClr val="FFFF00"/>
            </a:solidFill>
            <a:prstDash val="solid"/>
            <a:miter lim="8000"/>
            <a:headEnd type="none" w="sm" len="sm"/>
            <a:tailEnd type="none" w="sm" len="sm"/>
          </a:ln>
        </p:spPr>
      </p:cxnSp>
      <p:pic>
        <p:nvPicPr>
          <p:cNvPr id="355" name="Google Shape;355;p42" descr="CAENUL6P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19925" y="3933825"/>
            <a:ext cx="1711325" cy="248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6" name="Google Shape;356;p42" descr="CA01UJ8L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03350" y="4652962"/>
            <a:ext cx="1289050" cy="196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43"/>
          <p:cNvSpPr txBox="1">
            <a:spLocks noGrp="1"/>
          </p:cNvSpPr>
          <p:nvPr>
            <p:ph type="title"/>
          </p:nvPr>
        </p:nvSpPr>
        <p:spPr>
          <a:xfrm>
            <a:off x="684212" y="333375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Font typeface="Arial"/>
              <a:buNone/>
            </a:pPr>
            <a:r>
              <a:rPr lang="en-US" sz="4400" b="1" i="0" u="none" strike="noStrike" cap="none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Криэйтор</a:t>
            </a:r>
            <a:endParaRPr/>
          </a:p>
        </p:txBody>
      </p:sp>
      <p:sp>
        <p:nvSpPr>
          <p:cNvPr id="362" name="Google Shape;362;p43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Криэйторами</a:t>
            </a:r>
            <a:r>
              <a:rPr lang="en-US"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называют и находящихся в его подчинении копирайтеров – создателей рекламных текстов, а также арт-директоров – специалистов, определяющих основную идею работы и делающих эскизы проектов.</a:t>
            </a:r>
            <a:br>
              <a:rPr lang="en-US"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800" b="0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Работа: </a:t>
            </a:r>
            <a:r>
              <a:rPr lang="en-US"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организационная работа и контакты с заказчиком.</a:t>
            </a:r>
            <a:br>
              <a:rPr lang="en-US"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cxnSp>
        <p:nvCxnSpPr>
          <p:cNvPr id="363" name="Google Shape;363;p43"/>
          <p:cNvCxnSpPr/>
          <p:nvPr/>
        </p:nvCxnSpPr>
        <p:spPr>
          <a:xfrm>
            <a:off x="323850" y="1484312"/>
            <a:ext cx="8353425" cy="0"/>
          </a:xfrm>
          <a:prstGeom prst="straightConnector1">
            <a:avLst/>
          </a:prstGeom>
          <a:noFill/>
          <a:ln w="76200" cap="flat" cmpd="sng">
            <a:solidFill>
              <a:srgbClr val="FFFF00"/>
            </a:solidFill>
            <a:prstDash val="solid"/>
            <a:miter lim="8000"/>
            <a:headEnd type="none" w="sm" len="sm"/>
            <a:tailEnd type="none" w="sm" len="sm"/>
          </a:ln>
        </p:spPr>
      </p:cxnSp>
      <p:pic>
        <p:nvPicPr>
          <p:cNvPr id="364" name="Google Shape;364;p43" descr="CAW529I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3850" y="-9525"/>
            <a:ext cx="1439862" cy="14398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65" name="Google Shape;365;p43" descr="CAA3K5A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364162" y="5045075"/>
            <a:ext cx="2520950" cy="1419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44"/>
          <p:cNvSpPr txBox="1">
            <a:spLocks noGrp="1"/>
          </p:cNvSpPr>
          <p:nvPr>
            <p:ph type="title"/>
          </p:nvPr>
        </p:nvSpPr>
        <p:spPr>
          <a:xfrm>
            <a:off x="684212" y="333375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Font typeface="Times New Roman"/>
              <a:buNone/>
            </a:pPr>
            <a:r>
              <a:rPr lang="en-US" sz="4400" b="1" i="0" u="none" strike="noStrike" cap="none">
                <a:solidFill>
                  <a:srgbClr val="00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Криэйтор</a:t>
            </a:r>
            <a:endParaRPr/>
          </a:p>
        </p:txBody>
      </p:sp>
      <p:sp>
        <p:nvSpPr>
          <p:cNvPr id="370" name="Google Shape;370;p44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US" sz="3200" b="0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	Задача </a:t>
            </a:r>
            <a:r>
              <a:rPr lang="en-US" sz="3200" b="0" i="1" u="none" strike="noStrike" cap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криэйтора</a:t>
            </a:r>
            <a:r>
              <a:rPr lang="en-US" sz="3200" b="0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3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предельно четко и ясно сформулировать все пожелания клиентов; мобилизовать и объединить творческий коллектив для достижения поставленных целей.</a:t>
            </a:r>
            <a:endParaRPr/>
          </a:p>
          <a:p>
            <a:pPr marL="342900" marR="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Times New Roman"/>
              <a:buNone/>
            </a:pPr>
            <a:endParaRPr sz="32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72" name="Google Shape;372;p44"/>
          <p:cNvCxnSpPr/>
          <p:nvPr/>
        </p:nvCxnSpPr>
        <p:spPr>
          <a:xfrm>
            <a:off x="323850" y="1484312"/>
            <a:ext cx="8353425" cy="0"/>
          </a:xfrm>
          <a:prstGeom prst="straightConnector1">
            <a:avLst/>
          </a:prstGeom>
          <a:noFill/>
          <a:ln w="76200" cap="flat" cmpd="sng">
            <a:solidFill>
              <a:srgbClr val="FFFF00"/>
            </a:solidFill>
            <a:prstDash val="solid"/>
            <a:miter lim="8000"/>
            <a:headEnd type="none" w="sm" len="sm"/>
            <a:tailEnd type="none" w="sm" len="sm"/>
          </a:ln>
        </p:spPr>
      </p:cxnSp>
      <p:pic>
        <p:nvPicPr>
          <p:cNvPr id="373" name="Google Shape;373;p44" descr="CAUF89NT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87675" y="4508500"/>
            <a:ext cx="3024187" cy="1984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4" name="Google Shape;374;p44" descr="CA2T0XUR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67625" y="188912"/>
            <a:ext cx="1169987" cy="11699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46"/>
          <p:cNvSpPr txBox="1">
            <a:spLocks noGrp="1"/>
          </p:cNvSpPr>
          <p:nvPr>
            <p:ph type="title"/>
          </p:nvPr>
        </p:nvSpPr>
        <p:spPr>
          <a:xfrm>
            <a:off x="684212" y="26035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Font typeface="Times New Roman"/>
              <a:buNone/>
            </a:pPr>
            <a:r>
              <a:rPr lang="en-US" sz="4400" b="1" i="0" u="none" strike="noStrike" cap="none" dirty="0" err="1">
                <a:solidFill>
                  <a:srgbClr val="2AF64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Медиапленнер</a:t>
            </a:r>
            <a:endParaRPr>
              <a:solidFill>
                <a:srgbClr val="2AF642"/>
              </a:solidFill>
            </a:endParaRPr>
          </a:p>
        </p:txBody>
      </p:sp>
      <p:sp>
        <p:nvSpPr>
          <p:cNvPr id="393" name="Google Shape;393;p46"/>
          <p:cNvSpPr txBox="1">
            <a:spLocks noGrp="1"/>
          </p:cNvSpPr>
          <p:nvPr>
            <p:ph idx="1"/>
          </p:nvPr>
        </p:nvSpPr>
        <p:spPr>
          <a:xfrm>
            <a:off x="179387" y="2276475"/>
            <a:ext cx="8686800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Font typeface="Arial"/>
              <a:buNone/>
            </a:pPr>
            <a:r>
              <a:rPr lang="en-US" sz="3500" b="1" i="1" u="none" strike="noStrike" cap="none" dirty="0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		</a:t>
            </a:r>
            <a:r>
              <a:rPr lang="en-US" sz="3500" b="1" i="1" u="none" strike="noStrike" cap="none" dirty="0" err="1">
                <a:solidFill>
                  <a:srgbClr val="2AF642"/>
                </a:solidFill>
                <a:latin typeface="Arial"/>
                <a:ea typeface="Arial"/>
                <a:cs typeface="Arial"/>
                <a:sym typeface="Arial"/>
              </a:rPr>
              <a:t>Медиапленнер</a:t>
            </a:r>
            <a:r>
              <a:rPr lang="en-US" sz="3500" b="1" i="1" u="none" strike="noStrike" cap="none" dirty="0">
                <a:solidFill>
                  <a:srgbClr val="2AF64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b="0" i="0" u="none" strike="noStrike" cap="none" dirty="0">
                <a:solidFill>
                  <a:srgbClr val="2AF642"/>
                </a:solidFill>
                <a:latin typeface="Arial"/>
                <a:ea typeface="Arial"/>
                <a:cs typeface="Arial"/>
                <a:sym typeface="Arial"/>
              </a:rPr>
              <a:t>– </a:t>
            </a:r>
            <a:r>
              <a:rPr lang="en-US" sz="35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специалист</a:t>
            </a:r>
            <a:r>
              <a:rPr lang="en-US" sz="35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рекламного</a:t>
            </a:r>
            <a:r>
              <a:rPr lang="en-US" sz="35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агенства</a:t>
            </a:r>
            <a:r>
              <a:rPr lang="en-US" sz="35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35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Он</a:t>
            </a:r>
            <a:r>
              <a:rPr lang="en-US" sz="35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отвечает</a:t>
            </a:r>
            <a:r>
              <a:rPr lang="en-US" sz="35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за</a:t>
            </a:r>
            <a:r>
              <a:rPr lang="en-US" sz="35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выбор</a:t>
            </a:r>
            <a:r>
              <a:rPr lang="en-US" sz="35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подходящих</a:t>
            </a:r>
            <a:r>
              <a:rPr lang="en-US" sz="35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средств</a:t>
            </a:r>
            <a:r>
              <a:rPr lang="en-US" sz="35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массовой</a:t>
            </a:r>
            <a:r>
              <a:rPr lang="en-US" sz="35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информации</a:t>
            </a:r>
            <a:r>
              <a:rPr lang="en-US" sz="35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для</a:t>
            </a:r>
            <a:r>
              <a:rPr lang="en-US" sz="35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размещения</a:t>
            </a:r>
            <a:r>
              <a:rPr lang="en-US" sz="35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рекламных</a:t>
            </a:r>
            <a:r>
              <a:rPr lang="en-US" sz="35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материалов</a:t>
            </a:r>
            <a:r>
              <a:rPr lang="en-US" sz="3500" b="0" i="0" u="none" strike="noStrike" cap="none" dirty="0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3500" b="0" i="0" u="none" strike="noStrike" cap="none">
              <a:solidFill>
                <a:srgbClr val="CC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0" indent="-120650" algn="l" rtl="0"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Times New Roman"/>
              <a:buNone/>
            </a:pPr>
            <a:endParaRPr sz="3500" b="0" i="0" u="none" strike="noStrike" cap="none">
              <a:solidFill>
                <a:srgbClr val="CC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395" name="Google Shape;395;p46"/>
          <p:cNvCxnSpPr/>
          <p:nvPr/>
        </p:nvCxnSpPr>
        <p:spPr>
          <a:xfrm>
            <a:off x="107950" y="1412875"/>
            <a:ext cx="8353425" cy="0"/>
          </a:xfrm>
          <a:prstGeom prst="straightConnector1">
            <a:avLst/>
          </a:prstGeom>
          <a:noFill/>
          <a:ln w="76200" cap="flat" cmpd="sng">
            <a:solidFill>
              <a:srgbClr val="FFFF00"/>
            </a:solidFill>
            <a:prstDash val="solid"/>
            <a:miter lim="8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47"/>
          <p:cNvSpPr txBox="1">
            <a:spLocks noGrp="1"/>
          </p:cNvSpPr>
          <p:nvPr>
            <p:ph type="title"/>
          </p:nvPr>
        </p:nvSpPr>
        <p:spPr>
          <a:xfrm>
            <a:off x="684212" y="404812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Font typeface="Arial"/>
              <a:buNone/>
            </a:pPr>
            <a:r>
              <a:rPr lang="en-US" sz="4800" b="1" i="0" u="none" strike="noStrike" cap="none" dirty="0" err="1">
                <a:solidFill>
                  <a:srgbClr val="2AF642"/>
                </a:solidFill>
                <a:latin typeface="Arial"/>
                <a:ea typeface="Arial"/>
                <a:cs typeface="Arial"/>
                <a:sym typeface="Arial"/>
              </a:rPr>
              <a:t>Медиапленнер</a:t>
            </a:r>
            <a:endParaRPr>
              <a:solidFill>
                <a:srgbClr val="2AF642"/>
              </a:solidFill>
            </a:endParaRPr>
          </a:p>
        </p:txBody>
      </p:sp>
      <p:sp>
        <p:nvSpPr>
          <p:cNvPr id="401" name="Google Shape;401;p47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Font typeface="Arial"/>
              <a:buNone/>
            </a:pPr>
            <a:r>
              <a:rPr lang="en-US" sz="3500" b="0" i="0" u="none" strike="noStrike" cap="none" dirty="0" err="1">
                <a:solidFill>
                  <a:srgbClr val="2AF642"/>
                </a:solidFill>
                <a:latin typeface="Arial"/>
                <a:ea typeface="Arial"/>
                <a:cs typeface="Arial"/>
                <a:sym typeface="Arial"/>
              </a:rPr>
              <a:t>Медиапленнер</a:t>
            </a:r>
            <a:r>
              <a:rPr lang="en-US" sz="35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планирует</a:t>
            </a:r>
            <a:r>
              <a:rPr lang="en-US" sz="35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и </a:t>
            </a:r>
            <a:r>
              <a:rPr lang="en-US" sz="35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дает</a:t>
            </a:r>
            <a:r>
              <a:rPr lang="en-US" sz="35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рекомендации</a:t>
            </a:r>
            <a:r>
              <a:rPr lang="en-US" sz="35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по</a:t>
            </a:r>
            <a:r>
              <a:rPr lang="en-US" sz="35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наиболее</a:t>
            </a:r>
            <a:r>
              <a:rPr lang="en-US" sz="35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выгодному</a:t>
            </a:r>
            <a:r>
              <a:rPr lang="en-US" sz="35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вложению</a:t>
            </a:r>
            <a:r>
              <a:rPr lang="en-US" sz="35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средств</a:t>
            </a:r>
            <a:r>
              <a:rPr lang="en-US" sz="35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35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выделяемых</a:t>
            </a:r>
            <a:r>
              <a:rPr lang="en-US" sz="35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на</a:t>
            </a:r>
            <a:r>
              <a:rPr lang="en-US" sz="35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рекламирование</a:t>
            </a:r>
            <a:r>
              <a:rPr lang="en-US" sz="35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того</a:t>
            </a:r>
            <a:r>
              <a:rPr lang="en-US" sz="35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или</a:t>
            </a:r>
            <a:r>
              <a:rPr lang="en-US" sz="35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иного</a:t>
            </a:r>
            <a:r>
              <a:rPr lang="en-US" sz="35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товара</a:t>
            </a:r>
            <a:r>
              <a:rPr lang="en-US" sz="35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35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раскрутку</a:t>
            </a:r>
            <a:r>
              <a:rPr lang="en-US" sz="35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названия</a:t>
            </a:r>
            <a:r>
              <a:rPr lang="en-US" sz="35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фирмы</a:t>
            </a:r>
            <a:r>
              <a:rPr lang="en-US" sz="35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либо</a:t>
            </a:r>
            <a:r>
              <a:rPr lang="en-US" sz="35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торговой</a:t>
            </a:r>
            <a:r>
              <a:rPr lang="en-US" sz="35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марки</a:t>
            </a:r>
            <a:r>
              <a:rPr lang="en-US" sz="35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35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бренда</a:t>
            </a:r>
            <a:r>
              <a:rPr lang="en-US" sz="35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sz="3500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0" indent="-120650" algn="l" rtl="0"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Times New Roman"/>
              <a:buNone/>
            </a:pPr>
            <a:endParaRPr sz="3500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402" name="Google Shape;402;p47"/>
          <p:cNvCxnSpPr/>
          <p:nvPr/>
        </p:nvCxnSpPr>
        <p:spPr>
          <a:xfrm>
            <a:off x="323850" y="1412875"/>
            <a:ext cx="8353425" cy="0"/>
          </a:xfrm>
          <a:prstGeom prst="straightConnector1">
            <a:avLst/>
          </a:prstGeom>
          <a:noFill/>
          <a:ln w="76200" cap="flat" cmpd="sng">
            <a:solidFill>
              <a:srgbClr val="FFFF00"/>
            </a:solidFill>
            <a:prstDash val="solid"/>
            <a:miter lim="8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48"/>
          <p:cNvSpPr txBox="1">
            <a:spLocks noGrp="1"/>
          </p:cNvSpPr>
          <p:nvPr>
            <p:ph type="title"/>
          </p:nvPr>
        </p:nvSpPr>
        <p:spPr>
          <a:xfrm>
            <a:off x="684212" y="404812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Font typeface="Times New Roman"/>
              <a:buNone/>
            </a:pPr>
            <a:r>
              <a:rPr lang="en-US" sz="4400" b="1" i="0" u="none" strike="noStrike" cap="none" dirty="0" err="1">
                <a:solidFill>
                  <a:srgbClr val="2AF64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Медиапленнер</a:t>
            </a:r>
            <a:endParaRPr>
              <a:solidFill>
                <a:srgbClr val="2AF642"/>
              </a:solidFill>
            </a:endParaRPr>
          </a:p>
        </p:txBody>
      </p:sp>
      <p:sp>
        <p:nvSpPr>
          <p:cNvPr id="407" name="Google Shape;407;p48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t" anchorCtr="0">
            <a:noAutofit/>
          </a:bodyPr>
          <a:lstStyle/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US" sz="2200" b="0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Необходимые качества:</a:t>
            </a:r>
            <a:r>
              <a:rPr lang="en-US"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2200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44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lang="en-US"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эрудированность и интеллект; </a:t>
            </a:r>
            <a:endParaRPr sz="2200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44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lang="en-US"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хорошее знаний существующих на сегодняшний день средств массовой информации, их направленности и аудиторий; </a:t>
            </a:r>
            <a:endParaRPr sz="2200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44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lang="en-US"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ориентирование в интересах, вкусах, предпочтениях разных групп населения; </a:t>
            </a:r>
            <a:endParaRPr sz="2200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44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lang="en-US"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уметь предугадать, какая информация, событие, издание и программа смогут заинтересовать на данный момент; </a:t>
            </a:r>
            <a:endParaRPr sz="2200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44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lang="en-US"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находиться в курсе политических, культурных событий, всех новинок в мире прессы, теле- и радиовещания, Интернет-изданий</a:t>
            </a:r>
            <a:endParaRPr/>
          </a:p>
        </p:txBody>
      </p:sp>
      <p:cxnSp>
        <p:nvCxnSpPr>
          <p:cNvPr id="409" name="Google Shape;409;p48"/>
          <p:cNvCxnSpPr/>
          <p:nvPr/>
        </p:nvCxnSpPr>
        <p:spPr>
          <a:xfrm>
            <a:off x="323850" y="1557337"/>
            <a:ext cx="8353425" cy="0"/>
          </a:xfrm>
          <a:prstGeom prst="straightConnector1">
            <a:avLst/>
          </a:prstGeom>
          <a:noFill/>
          <a:ln w="76200" cap="flat" cmpd="sng">
            <a:solidFill>
              <a:srgbClr val="FFFF00"/>
            </a:solidFill>
            <a:prstDash val="solid"/>
            <a:miter lim="8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8"/>
          <p:cNvSpPr txBox="1">
            <a:spLocks noGrp="1"/>
          </p:cNvSpPr>
          <p:nvPr>
            <p:ph type="body" idx="4294967295"/>
          </p:nvPr>
        </p:nvSpPr>
        <p:spPr>
          <a:xfrm>
            <a:off x="723900" y="836613"/>
            <a:ext cx="8420100" cy="5040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</a:pPr>
            <a:r>
              <a:rPr lang="en-US" sz="2800" b="1" i="0" u="none" strike="noStrike" cap="none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ЦЕЛЬ: 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Times New Roman"/>
              <a:buChar char="•"/>
            </a:pPr>
            <a:r>
              <a:rPr lang="en-US" sz="2800" b="0" i="0" u="none" strike="noStrike" cap="none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ПОМОЧЬ УЧАЩИМСЯ В ВЫБОРЕ БУДУЩЕЙ ПРОФЕССИИ.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</a:pPr>
            <a:r>
              <a:rPr lang="en-US" sz="2800" b="1" i="0" u="none" strike="noStrike" cap="none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ЗАДАЧИ:</a:t>
            </a:r>
            <a:endParaRPr sz="2800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Times New Roman"/>
              <a:buChar char="•"/>
            </a:pPr>
            <a:r>
              <a:rPr lang="en-US" sz="2800" b="0" i="0" u="none" strike="noStrike" cap="none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СКОРРЕКТИРОВАТЬ ПРОФЕССИОНАЛЬНЫЕ ПРЕДПОЧТЕНИЯ УЧАЩИХСЯ.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Times New Roman"/>
              <a:buChar char="•"/>
            </a:pPr>
            <a:r>
              <a:rPr lang="en-US" sz="2800" b="0" i="0" u="none" strike="noStrike" cap="none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ПОКАЗАТЬ, КАКИЕ ПРОФЕССИИ ЯВЛЯЮТСЯ ПЕРСПЕКТИВНЫМИ В СОВРЕМЕННОМ ОБЩЕСТВЕ.</a:t>
            </a:r>
            <a:endParaRPr sz="2800" b="1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</a:pPr>
            <a:r>
              <a:rPr lang="en-US" sz="2800" b="1" i="0" u="none" strike="noStrike" cap="none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ФОРМА ПРОВЕДЕНИЯ - </a:t>
            </a:r>
            <a:r>
              <a:rPr lang="en-US" sz="2800" b="0" i="0" u="none" strike="noStrike" cap="none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ПРАКТИКУМ.</a:t>
            </a:r>
            <a:endParaRPr/>
          </a:p>
        </p:txBody>
      </p:sp>
      <p:pic>
        <p:nvPicPr>
          <p:cNvPr id="156" name="Google Shape;156;p18" descr="MCj04042410000[1]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64387" y="4941887"/>
            <a:ext cx="1536700" cy="1654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50"/>
          <p:cNvSpPr txBox="1">
            <a:spLocks noGrp="1"/>
          </p:cNvSpPr>
          <p:nvPr>
            <p:ph type="title"/>
          </p:nvPr>
        </p:nvSpPr>
        <p:spPr>
          <a:xfrm>
            <a:off x="684212" y="333375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CC"/>
              </a:buClr>
              <a:buFont typeface="Times New Roman"/>
              <a:buNone/>
            </a:pPr>
            <a:r>
              <a:rPr lang="en-US" sz="5400" b="1" i="1" u="none" strike="noStrike" cap="none" dirty="0" err="1">
                <a:solidFill>
                  <a:srgbClr val="2AF64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Мерчендайзер</a:t>
            </a:r>
            <a:endParaRPr>
              <a:solidFill>
                <a:srgbClr val="2AF642"/>
              </a:solidFill>
            </a:endParaRPr>
          </a:p>
        </p:txBody>
      </p:sp>
      <p:sp>
        <p:nvSpPr>
          <p:cNvPr id="428" name="Google Shape;428;p50"/>
          <p:cNvSpPr txBox="1">
            <a:spLocks noGrp="1"/>
          </p:cNvSpPr>
          <p:nvPr>
            <p:ph idx="1"/>
          </p:nvPr>
        </p:nvSpPr>
        <p:spPr>
          <a:xfrm>
            <a:off x="304800" y="2276475"/>
            <a:ext cx="8382000" cy="3819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CC"/>
              </a:buClr>
              <a:buFont typeface="Arial"/>
              <a:buNone/>
            </a:pPr>
            <a:r>
              <a:rPr lang="en-US" sz="3500" b="1" i="1" u="none" strike="noStrike" cap="none" dirty="0" err="1">
                <a:solidFill>
                  <a:srgbClr val="2AF642"/>
                </a:solidFill>
                <a:latin typeface="Arial"/>
                <a:ea typeface="Arial"/>
                <a:cs typeface="Arial"/>
                <a:sym typeface="Arial"/>
              </a:rPr>
              <a:t>Мерчендайзер</a:t>
            </a:r>
            <a:r>
              <a:rPr lang="en-US" sz="35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35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специалист</a:t>
            </a:r>
            <a:r>
              <a:rPr lang="en-US" sz="35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35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который</a:t>
            </a:r>
            <a:r>
              <a:rPr lang="en-US" sz="35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выигрышно</a:t>
            </a:r>
            <a:r>
              <a:rPr lang="en-US" sz="35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представляет</a:t>
            </a:r>
            <a:r>
              <a:rPr lang="en-US" sz="35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товары</a:t>
            </a:r>
            <a:r>
              <a:rPr lang="en-US" sz="35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своей</a:t>
            </a:r>
            <a:r>
              <a:rPr lang="en-US" sz="35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фирмы</a:t>
            </a:r>
            <a:r>
              <a:rPr lang="en-US" sz="35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br>
              <a:rPr lang="en-US" sz="35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35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Задача</a:t>
            </a:r>
            <a:r>
              <a:rPr lang="en-US" sz="35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мерчендайзера</a:t>
            </a:r>
            <a:r>
              <a:rPr lang="en-US" sz="35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35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покупатель</a:t>
            </a:r>
            <a:r>
              <a:rPr lang="en-US" sz="35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35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придя</a:t>
            </a:r>
            <a:r>
              <a:rPr lang="en-US" sz="35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в </a:t>
            </a:r>
            <a:r>
              <a:rPr lang="en-US" sz="35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магазин</a:t>
            </a:r>
            <a:r>
              <a:rPr lang="en-US" sz="35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35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должен</a:t>
            </a:r>
            <a:r>
              <a:rPr lang="en-US" sz="35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приобрести</a:t>
            </a:r>
            <a:r>
              <a:rPr lang="en-US" sz="35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товар</a:t>
            </a:r>
            <a:r>
              <a:rPr lang="en-US" sz="35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именно</a:t>
            </a:r>
            <a:r>
              <a:rPr lang="en-US" sz="35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его</a:t>
            </a:r>
            <a:r>
              <a:rPr lang="en-US" sz="35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компании</a:t>
            </a:r>
            <a:r>
              <a:rPr lang="en-US" sz="35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3500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0" indent="-120650" algn="l" rtl="0"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Times New Roman"/>
              <a:buNone/>
            </a:pPr>
            <a:endParaRPr sz="3500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430" name="Google Shape;430;p50"/>
          <p:cNvCxnSpPr/>
          <p:nvPr/>
        </p:nvCxnSpPr>
        <p:spPr>
          <a:xfrm>
            <a:off x="323850" y="1557337"/>
            <a:ext cx="8353425" cy="0"/>
          </a:xfrm>
          <a:prstGeom prst="straightConnector1">
            <a:avLst/>
          </a:prstGeom>
          <a:noFill/>
          <a:ln w="76200" cap="flat" cmpd="sng">
            <a:solidFill>
              <a:srgbClr val="FFFF00"/>
            </a:solidFill>
            <a:prstDash val="solid"/>
            <a:miter lim="8000"/>
            <a:headEnd type="none" w="sm" len="sm"/>
            <a:tailEnd type="none" w="sm" len="sm"/>
          </a:ln>
        </p:spPr>
      </p:cxnSp>
      <p:pic>
        <p:nvPicPr>
          <p:cNvPr id="431" name="Google Shape;431;p50" descr="CAENQJE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9387" y="115887"/>
            <a:ext cx="1211262" cy="1358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51"/>
          <p:cNvSpPr txBox="1">
            <a:spLocks noGrp="1"/>
          </p:cNvSpPr>
          <p:nvPr>
            <p:ph type="title"/>
          </p:nvPr>
        </p:nvSpPr>
        <p:spPr>
          <a:xfrm>
            <a:off x="684212" y="404812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CC"/>
              </a:buClr>
              <a:buFont typeface="Arial"/>
              <a:buNone/>
            </a:pPr>
            <a:r>
              <a:rPr lang="en-US" sz="5400" b="1" i="1" u="none" strike="noStrike" cap="none" dirty="0" err="1">
                <a:solidFill>
                  <a:srgbClr val="2AF642"/>
                </a:solidFill>
                <a:latin typeface="Arial"/>
                <a:ea typeface="Arial"/>
                <a:cs typeface="Arial"/>
                <a:sym typeface="Arial"/>
              </a:rPr>
              <a:t>Мерчендайзер</a:t>
            </a:r>
            <a:endParaRPr>
              <a:solidFill>
                <a:srgbClr val="2AF642"/>
              </a:solidFill>
            </a:endParaRPr>
          </a:p>
        </p:txBody>
      </p:sp>
      <p:sp>
        <p:nvSpPr>
          <p:cNvPr id="437" name="Google Shape;437;p51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t" anchorCtr="0">
            <a:noAutofit/>
          </a:bodyPr>
          <a:lstStyle/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900CC"/>
              </a:buClr>
              <a:buFont typeface="Arial"/>
              <a:buNone/>
            </a:pPr>
            <a:r>
              <a:rPr lang="en-US" sz="3100" b="0" i="1" u="none" strike="noStrike" cap="none" dirty="0" err="1">
                <a:solidFill>
                  <a:srgbClr val="2AF642"/>
                </a:solidFill>
                <a:latin typeface="Arial"/>
                <a:ea typeface="Arial"/>
                <a:cs typeface="Arial"/>
                <a:sym typeface="Arial"/>
              </a:rPr>
              <a:t>Мерчендайзеру</a:t>
            </a:r>
            <a:r>
              <a:rPr lang="en-US" sz="3100" b="0" i="1" u="none" strike="noStrike" cap="none" dirty="0">
                <a:solidFill>
                  <a:srgbClr val="9900C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100" b="0" i="1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необходимо</a:t>
            </a:r>
            <a:r>
              <a:rPr lang="en-US" sz="3100" b="0" i="1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100" b="0" i="1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знать</a:t>
            </a:r>
            <a:r>
              <a:rPr lang="en-US" sz="3100" b="0" i="1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r>
              <a:rPr lang="en-US" sz="3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3100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620"/>
              </a:spcBef>
              <a:spcAft>
                <a:spcPts val="0"/>
              </a:spcAft>
              <a:buClr>
                <a:schemeClr val="lt1"/>
              </a:buClr>
              <a:buSzPts val="3100"/>
              <a:buFont typeface="Arial"/>
              <a:buChar char="•"/>
            </a:pPr>
            <a:r>
              <a:rPr lang="en-US" sz="3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психологию</a:t>
            </a:r>
            <a:r>
              <a:rPr lang="en-US" sz="3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покупателя</a:t>
            </a:r>
            <a:r>
              <a:rPr lang="en-US" sz="3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; </a:t>
            </a:r>
            <a:endParaRPr sz="3100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620"/>
              </a:spcBef>
              <a:spcAft>
                <a:spcPts val="0"/>
              </a:spcAft>
              <a:buClr>
                <a:schemeClr val="lt1"/>
              </a:buClr>
              <a:buSzPts val="3100"/>
              <a:buFont typeface="Arial"/>
              <a:buChar char="•"/>
            </a:pPr>
            <a:r>
              <a:rPr lang="en-US" sz="3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как</a:t>
            </a:r>
            <a:r>
              <a:rPr lang="en-US" sz="3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сделать</a:t>
            </a:r>
            <a:r>
              <a:rPr lang="en-US" sz="3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хорошее</a:t>
            </a:r>
            <a:r>
              <a:rPr lang="en-US" sz="3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освещение</a:t>
            </a:r>
            <a:r>
              <a:rPr lang="en-US" sz="3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; </a:t>
            </a:r>
            <a:endParaRPr sz="3100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620"/>
              </a:spcBef>
              <a:spcAft>
                <a:spcPts val="0"/>
              </a:spcAft>
              <a:buClr>
                <a:schemeClr val="lt1"/>
              </a:buClr>
              <a:buSzPts val="3100"/>
              <a:buFont typeface="Arial"/>
              <a:buChar char="•"/>
            </a:pPr>
            <a:r>
              <a:rPr lang="en-US" sz="3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уметь</a:t>
            </a:r>
            <a:r>
              <a:rPr lang="en-US" sz="3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расположить</a:t>
            </a:r>
            <a:r>
              <a:rPr lang="en-US" sz="3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рекламные</a:t>
            </a:r>
            <a:r>
              <a:rPr lang="en-US" sz="3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стойки</a:t>
            </a:r>
            <a:r>
              <a:rPr lang="en-US" sz="3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в </a:t>
            </a:r>
            <a:r>
              <a:rPr lang="en-US" sz="3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магазине</a:t>
            </a:r>
            <a:r>
              <a:rPr lang="en-US" sz="3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; </a:t>
            </a:r>
            <a:endParaRPr sz="3100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620"/>
              </a:spcBef>
              <a:spcAft>
                <a:spcPts val="0"/>
              </a:spcAft>
              <a:buClr>
                <a:schemeClr val="lt1"/>
              </a:buClr>
              <a:buSzPts val="3100"/>
              <a:buFont typeface="Arial"/>
              <a:buChar char="•"/>
            </a:pPr>
            <a:r>
              <a:rPr lang="en-US" sz="3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уметь</a:t>
            </a:r>
            <a:r>
              <a:rPr lang="en-US" sz="3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так</a:t>
            </a:r>
            <a:r>
              <a:rPr lang="en-US" sz="3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расположить</a:t>
            </a:r>
            <a:r>
              <a:rPr lang="en-US" sz="3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полки</a:t>
            </a:r>
            <a:r>
              <a:rPr lang="en-US" sz="3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3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витрины</a:t>
            </a:r>
            <a:r>
              <a:rPr lang="en-US" sz="3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3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чтобы</a:t>
            </a:r>
            <a:r>
              <a:rPr lang="en-US" sz="3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у </a:t>
            </a:r>
            <a:r>
              <a:rPr lang="en-US" sz="3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покупателя</a:t>
            </a:r>
            <a:r>
              <a:rPr lang="en-US" sz="3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была</a:t>
            </a:r>
            <a:r>
              <a:rPr lang="en-US" sz="3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возможность</a:t>
            </a:r>
            <a:r>
              <a:rPr lang="en-US" sz="3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свободно</a:t>
            </a:r>
            <a:r>
              <a:rPr lang="en-US" sz="3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подойти</a:t>
            </a:r>
            <a:r>
              <a:rPr lang="en-US" sz="3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к </a:t>
            </a:r>
            <a:r>
              <a:rPr lang="en-US" sz="3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товарам</a:t>
            </a:r>
            <a:r>
              <a:rPr lang="en-US" sz="3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sz="3100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0" indent="-146050" algn="l" rtl="0">
              <a:spcBef>
                <a:spcPts val="620"/>
              </a:spcBef>
              <a:spcAft>
                <a:spcPts val="0"/>
              </a:spcAft>
              <a:buClr>
                <a:schemeClr val="lt1"/>
              </a:buClr>
              <a:buSzPts val="3100"/>
              <a:buFont typeface="Times New Roman"/>
              <a:buNone/>
            </a:pPr>
            <a:endParaRPr sz="3100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438" name="Google Shape;438;p51"/>
          <p:cNvCxnSpPr/>
          <p:nvPr/>
        </p:nvCxnSpPr>
        <p:spPr>
          <a:xfrm>
            <a:off x="323850" y="1557337"/>
            <a:ext cx="8353425" cy="0"/>
          </a:xfrm>
          <a:prstGeom prst="straightConnector1">
            <a:avLst/>
          </a:prstGeom>
          <a:noFill/>
          <a:ln w="76200" cap="flat" cmpd="sng">
            <a:solidFill>
              <a:srgbClr val="FFFF00"/>
            </a:solidFill>
            <a:prstDash val="solid"/>
            <a:miter lim="8000"/>
            <a:headEnd type="none" w="sm" len="sm"/>
            <a:tailEnd type="none" w="sm" len="sm"/>
          </a:ln>
        </p:spPr>
      </p:cxnSp>
      <p:pic>
        <p:nvPicPr>
          <p:cNvPr id="439" name="Google Shape;439;p51" descr="CA6N4H2V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92950" y="5445125"/>
            <a:ext cx="1871662" cy="1287462"/>
          </a:xfrm>
          <a:prstGeom prst="rect">
            <a:avLst/>
          </a:prstGeom>
          <a:noFill/>
          <a:ln>
            <a:noFill/>
          </a:ln>
        </p:spPr>
      </p:pic>
      <p:pic>
        <p:nvPicPr>
          <p:cNvPr id="440" name="Google Shape;440;p51" descr="CAYZ8T6J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51725" y="115887"/>
            <a:ext cx="1033462" cy="14017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52"/>
          <p:cNvSpPr txBox="1">
            <a:spLocks noGrp="1"/>
          </p:cNvSpPr>
          <p:nvPr>
            <p:ph type="title"/>
          </p:nvPr>
        </p:nvSpPr>
        <p:spPr>
          <a:xfrm>
            <a:off x="684212" y="333375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CC"/>
              </a:buClr>
              <a:buFont typeface="Times New Roman"/>
              <a:buNone/>
            </a:pPr>
            <a:r>
              <a:rPr lang="en-US" sz="5400" b="1" i="1" u="none" strike="noStrike" cap="none" dirty="0" err="1">
                <a:solidFill>
                  <a:srgbClr val="2AF64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Мерчендайзер</a:t>
            </a:r>
            <a:endParaRPr>
              <a:solidFill>
                <a:srgbClr val="2AF642"/>
              </a:solidFill>
            </a:endParaRPr>
          </a:p>
        </p:txBody>
      </p:sp>
      <p:sp>
        <p:nvSpPr>
          <p:cNvPr id="445" name="Google Shape;445;p52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US" sz="3100" b="0" i="1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Обязанности</a:t>
            </a:r>
            <a:r>
              <a:rPr lang="en-US" sz="3100" b="0" i="1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100" b="0" i="1" u="none" strike="noStrike" cap="none" dirty="0" err="1">
                <a:solidFill>
                  <a:srgbClr val="2AF642"/>
                </a:solidFill>
                <a:latin typeface="Arial"/>
                <a:ea typeface="Arial"/>
                <a:cs typeface="Arial"/>
                <a:sym typeface="Arial"/>
              </a:rPr>
              <a:t>мерчендайзера</a:t>
            </a:r>
            <a:r>
              <a:rPr lang="en-US" sz="3100" b="0" i="1" u="none" strike="noStrike" cap="none" dirty="0">
                <a:solidFill>
                  <a:srgbClr val="2AF642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r>
              <a:rPr lang="en-US" sz="3100" b="0" i="0" u="none" strike="noStrike" cap="none" dirty="0">
                <a:solidFill>
                  <a:srgbClr val="2AF64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3100" b="0" i="0" u="none" strike="noStrike" cap="none">
              <a:solidFill>
                <a:srgbClr val="2AF64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620"/>
              </a:spcBef>
              <a:spcAft>
                <a:spcPts val="0"/>
              </a:spcAft>
              <a:buClr>
                <a:schemeClr val="lt1"/>
              </a:buClr>
              <a:buSzPts val="3100"/>
              <a:buFont typeface="Arial"/>
              <a:buChar char="•"/>
            </a:pPr>
            <a:r>
              <a:rPr lang="en-US" sz="3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выигрышно</a:t>
            </a:r>
            <a:r>
              <a:rPr lang="en-US" sz="3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подать</a:t>
            </a:r>
            <a:r>
              <a:rPr lang="en-US" sz="3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товар</a:t>
            </a:r>
            <a:r>
              <a:rPr lang="en-US" sz="3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своей</a:t>
            </a:r>
            <a:r>
              <a:rPr lang="en-US" sz="3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фирмы</a:t>
            </a:r>
            <a:r>
              <a:rPr lang="en-US" sz="3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3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повесить</a:t>
            </a:r>
            <a:r>
              <a:rPr lang="en-US" sz="3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плакат</a:t>
            </a:r>
            <a:r>
              <a:rPr lang="en-US" sz="3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с </a:t>
            </a:r>
            <a:r>
              <a:rPr lang="en-US" sz="3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видом</a:t>
            </a:r>
            <a:r>
              <a:rPr lang="en-US" sz="3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товаров</a:t>
            </a:r>
            <a:r>
              <a:rPr lang="en-US" sz="3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именно</a:t>
            </a:r>
            <a:r>
              <a:rPr lang="en-US" sz="3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там</a:t>
            </a:r>
            <a:r>
              <a:rPr lang="en-US" sz="3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3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где</a:t>
            </a:r>
            <a:r>
              <a:rPr lang="en-US" sz="3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нужно</a:t>
            </a:r>
            <a:r>
              <a:rPr lang="en-US" sz="3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3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чтобы</a:t>
            </a:r>
            <a:r>
              <a:rPr lang="en-US" sz="3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покупатель</a:t>
            </a:r>
            <a:r>
              <a:rPr lang="en-US" sz="3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захотел</a:t>
            </a:r>
            <a:r>
              <a:rPr lang="en-US" sz="3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приобрести</a:t>
            </a:r>
            <a:r>
              <a:rPr lang="en-US" sz="3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только</a:t>
            </a:r>
            <a:r>
              <a:rPr lang="en-US" sz="3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его</a:t>
            </a:r>
            <a:r>
              <a:rPr lang="en-US" sz="3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; </a:t>
            </a:r>
            <a:endParaRPr sz="3100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620"/>
              </a:spcBef>
              <a:spcAft>
                <a:spcPts val="0"/>
              </a:spcAft>
              <a:buClr>
                <a:schemeClr val="lt1"/>
              </a:buClr>
              <a:buSzPts val="3100"/>
              <a:buFont typeface="Arial"/>
              <a:buChar char="•"/>
            </a:pPr>
            <a:r>
              <a:rPr lang="en-US" sz="3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поддерживать</a:t>
            </a:r>
            <a:r>
              <a:rPr lang="en-US" sz="3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порядок</a:t>
            </a:r>
            <a:r>
              <a:rPr lang="en-US" sz="3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на</a:t>
            </a:r>
            <a:r>
              <a:rPr lang="en-US" sz="3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полках</a:t>
            </a:r>
            <a:r>
              <a:rPr lang="en-US" sz="3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3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покупателю</a:t>
            </a:r>
            <a:r>
              <a:rPr lang="en-US" sz="3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неприятно</a:t>
            </a:r>
            <a:r>
              <a:rPr lang="en-US" sz="3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брать</a:t>
            </a:r>
            <a:r>
              <a:rPr lang="en-US" sz="3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в </a:t>
            </a:r>
            <a:r>
              <a:rPr lang="en-US" sz="3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руки</a:t>
            </a:r>
            <a:r>
              <a:rPr lang="en-US" sz="3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запыленную</a:t>
            </a:r>
            <a:r>
              <a:rPr lang="en-US" sz="3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или</a:t>
            </a:r>
            <a:r>
              <a:rPr lang="en-US" sz="3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помятую</a:t>
            </a:r>
            <a:r>
              <a:rPr lang="en-US" sz="3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коробку</a:t>
            </a:r>
            <a:r>
              <a:rPr lang="en-US" sz="3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; </a:t>
            </a:r>
            <a:endParaRPr sz="3100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0" indent="-146050" algn="l" rtl="0">
              <a:spcBef>
                <a:spcPts val="620"/>
              </a:spcBef>
              <a:spcAft>
                <a:spcPts val="0"/>
              </a:spcAft>
              <a:buClr>
                <a:schemeClr val="lt1"/>
              </a:buClr>
              <a:buSzPts val="3100"/>
              <a:buFont typeface="Times New Roman"/>
              <a:buNone/>
            </a:pPr>
            <a:endParaRPr sz="3100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447" name="Google Shape;447;p52"/>
          <p:cNvCxnSpPr/>
          <p:nvPr/>
        </p:nvCxnSpPr>
        <p:spPr>
          <a:xfrm>
            <a:off x="323850" y="1557337"/>
            <a:ext cx="8353425" cy="0"/>
          </a:xfrm>
          <a:prstGeom prst="straightConnector1">
            <a:avLst/>
          </a:prstGeom>
          <a:noFill/>
          <a:ln w="76200" cap="flat" cmpd="sng">
            <a:solidFill>
              <a:srgbClr val="FFFF00"/>
            </a:solidFill>
            <a:prstDash val="solid"/>
            <a:miter lim="8000"/>
            <a:headEnd type="none" w="sm" len="sm"/>
            <a:tailEnd type="none" w="sm" len="sm"/>
          </a:ln>
        </p:spPr>
      </p:cxnSp>
      <p:pic>
        <p:nvPicPr>
          <p:cNvPr id="448" name="Google Shape;448;p52" descr="CAQ3O1UT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9387" y="115887"/>
            <a:ext cx="1512887" cy="137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9" name="Google Shape;449;p52" descr="CA83UBY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51725" y="333375"/>
            <a:ext cx="1574800" cy="10493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53"/>
          <p:cNvSpPr txBox="1">
            <a:spLocks noGrp="1"/>
          </p:cNvSpPr>
          <p:nvPr>
            <p:ph type="body" idx="4294967295"/>
          </p:nvPr>
        </p:nvSpPr>
        <p:spPr>
          <a:xfrm>
            <a:off x="0" y="981075"/>
            <a:ext cx="7161213" cy="5114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Times New Roman"/>
              <a:buChar char="•"/>
            </a:pPr>
            <a:r>
              <a:rPr lang="en-US" sz="28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ВЫСТУПЛЕНИЕ СПЕЦИАЛИСТА ЦЕНТРА ЗАНЯТОСТИ НАСЕЛЕНИЯ</a:t>
            </a:r>
            <a:r>
              <a:rPr lang="en-US" sz="32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</a:pPr>
            <a:r>
              <a:rPr lang="en-US" sz="32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«ПЕРСПЕКТИВНЫЕ ПРОФЕССИИ И СОВРЕМЕННАЯ СОЦИАЛЬНАЯ СИТУАЦИЯ».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</a:pPr>
            <a:endParaRPr sz="3200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Times New Roman"/>
              <a:buNone/>
            </a:pPr>
            <a:endParaRPr sz="3200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55" name="Google Shape;455;p53" descr="MCj04041650000[1]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76600" y="3832225"/>
            <a:ext cx="2519362" cy="2333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54"/>
          <p:cNvSpPr txBox="1">
            <a:spLocks noGrp="1"/>
          </p:cNvSpPr>
          <p:nvPr>
            <p:ph type="title" idx="4294967295"/>
          </p:nvPr>
        </p:nvSpPr>
        <p:spPr>
          <a:xfrm>
            <a:off x="250825" y="836613"/>
            <a:ext cx="8893175" cy="915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Font typeface="Times New Roman"/>
              <a:buNone/>
            </a:pPr>
            <a:r>
              <a:rPr lang="en-US" sz="4000" b="0" i="0" u="none" strike="noStrike" cap="none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ПРОФЕССИОНАЛЬНЫЙ ПРОГНОЗ</a:t>
            </a:r>
            <a:br>
              <a:rPr lang="en-US" sz="4000" b="0" i="0" u="none" strike="noStrike" cap="none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endParaRPr/>
          </a:p>
        </p:txBody>
      </p:sp>
      <p:graphicFrame>
        <p:nvGraphicFramePr>
          <p:cNvPr id="461" name="Google Shape;461;p54"/>
          <p:cNvGraphicFramePr/>
          <p:nvPr/>
        </p:nvGraphicFramePr>
        <p:xfrm>
          <a:off x="611187" y="1412875"/>
          <a:ext cx="8353400" cy="5214900"/>
        </p:xfrm>
        <a:graphic>
          <a:graphicData uri="http://schemas.openxmlformats.org/drawingml/2006/table">
            <a:tbl>
              <a:tblPr>
                <a:noFill/>
                <a:tableStyleId>{020C8939-683B-4FF6-9908-6A2E1EFC2194}</a:tableStyleId>
              </a:tblPr>
              <a:tblGrid>
                <a:gridCol w="3281350"/>
                <a:gridCol w="5072050"/>
              </a:tblGrid>
              <a:tr h="7524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Times New Roman"/>
                        <a:buNone/>
                      </a:pPr>
                      <a:r>
                        <a:rPr lang="en-US" sz="2800" b="0" i="0" u="none" strike="noStrike" cap="none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ЗНАКИ ЗОДИАКА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Times New Roman"/>
                        <a:buNone/>
                      </a:pPr>
                      <a:r>
                        <a:rPr lang="en-US" sz="2800" b="0" i="0" u="none" strike="noStrike" cap="none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Конкретные профессии </a:t>
                      </a:r>
                      <a:endParaRPr/>
                    </a:p>
                  </a:txBody>
                  <a:tcPr marL="0" marR="0" marT="0" marB="0"/>
                </a:tc>
              </a:tr>
              <a:tr h="10302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Times New Roman"/>
                        <a:buNone/>
                      </a:pPr>
                      <a:r>
                        <a:rPr lang="en-US" sz="2800" b="0" i="0" u="none" strike="noStrike" cap="none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ВОДОЛЕЙ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800" b="0" i="0" u="none" strike="noStrike" cap="none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Times New Roman"/>
                        <a:buNone/>
                      </a:pPr>
                      <a:r>
                        <a:rPr lang="en-US" sz="2800" b="0" i="0" u="none" strike="noStrike" cap="none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Инженер, механик, учитель, переводчик</a:t>
                      </a:r>
                      <a:endParaRPr/>
                    </a:p>
                  </a:txBody>
                  <a:tcPr marL="0" marR="0" marT="0" marB="0"/>
                </a:tc>
              </a:tr>
              <a:tr h="10302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Times New Roman"/>
                        <a:buNone/>
                      </a:pPr>
                      <a:r>
                        <a:rPr lang="en-US" sz="2800" b="0" i="0" u="none" strike="noStrike" cap="none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РЫБЫ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800" b="0" i="0" u="none" strike="noStrike" cap="none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Times New Roman"/>
                        <a:buNone/>
                      </a:pPr>
                      <a:r>
                        <a:rPr lang="en-US" sz="2800" b="0" i="0" u="none" strike="noStrike" cap="none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Программист, бухгалтер, детектив, электрик, юрист</a:t>
                      </a:r>
                      <a:endParaRPr/>
                    </a:p>
                  </a:txBody>
                  <a:tcPr marL="0" marR="0" marT="0" marB="0"/>
                </a:tc>
              </a:tr>
              <a:tr h="10302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Times New Roman"/>
                        <a:buNone/>
                      </a:pPr>
                      <a:r>
                        <a:rPr lang="en-US" sz="2800" b="0" i="0" u="none" strike="noStrike" cap="none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ОВЕН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800" b="0" i="0" u="none" strike="noStrike" cap="none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Times New Roman"/>
                        <a:buNone/>
                      </a:pPr>
                      <a:r>
                        <a:rPr lang="en-US" sz="2800" b="0" i="0" u="none" strike="noStrike" cap="none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Учитель, актёр, фермер, врач, журналист, стюардесса </a:t>
                      </a:r>
                      <a:endParaRPr/>
                    </a:p>
                  </a:txBody>
                  <a:tcPr marL="0" marR="0" marT="0" marB="0"/>
                </a:tc>
              </a:tr>
              <a:tr h="1371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Times New Roman"/>
                        <a:buNone/>
                      </a:pPr>
                      <a:r>
                        <a:rPr lang="en-US" sz="2800" b="0" i="0" u="none" strike="noStrike" cap="none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ТЕЛЕЦ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Times New Roman"/>
                        <a:buNone/>
                      </a:pPr>
                      <a:r>
                        <a:rPr lang="en-US" sz="2800" b="0" i="0" u="none" strike="noStrike" cap="none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Спортсмен, инженер, экономист, работник социального обслуживания </a:t>
                      </a:r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  <p:pic>
        <p:nvPicPr>
          <p:cNvPr id="462" name="Google Shape;462;p54" descr="individ-konsul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35887" y="5013325"/>
            <a:ext cx="1408112" cy="933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55"/>
          <p:cNvSpPr txBox="1">
            <a:spLocks noGrp="1"/>
          </p:cNvSpPr>
          <p:nvPr>
            <p:ph type="title"/>
          </p:nvPr>
        </p:nvSpPr>
        <p:spPr>
          <a:xfrm>
            <a:off x="358775" y="549275"/>
            <a:ext cx="8785225" cy="1439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Font typeface="Times New Roman"/>
              <a:buNone/>
            </a:pPr>
            <a:r>
              <a:rPr lang="en-US" sz="4000" b="0" i="0" u="none" strike="noStrike" cap="none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ПРОФЕССИОНАЛЬНЫЙ ПРОГНОЗ</a:t>
            </a:r>
            <a:br>
              <a:rPr lang="en-US" sz="4000" b="0" i="0" u="none" strike="noStrike" cap="none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endParaRPr/>
          </a:p>
        </p:txBody>
      </p:sp>
      <p:graphicFrame>
        <p:nvGraphicFramePr>
          <p:cNvPr id="468" name="Google Shape;468;p55"/>
          <p:cNvGraphicFramePr/>
          <p:nvPr/>
        </p:nvGraphicFramePr>
        <p:xfrm>
          <a:off x="685800" y="1628775"/>
          <a:ext cx="8134350" cy="4752950"/>
        </p:xfrm>
        <a:graphic>
          <a:graphicData uri="http://schemas.openxmlformats.org/drawingml/2006/table">
            <a:tbl>
              <a:tblPr>
                <a:noFill/>
                <a:tableStyleId>{020C8939-683B-4FF6-9908-6A2E1EFC2194}</a:tableStyleId>
              </a:tblPr>
              <a:tblGrid>
                <a:gridCol w="2711450"/>
                <a:gridCol w="5422900"/>
              </a:tblGrid>
              <a:tr h="982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Times New Roman"/>
                        <a:buNone/>
                      </a:pPr>
                      <a:r>
                        <a:rPr lang="en-US" sz="2800" b="0" i="0" u="none" strike="noStrike" cap="none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БЛИЗНЕЦЫ 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Times New Roman"/>
                        <a:buNone/>
                      </a:pPr>
                      <a:r>
                        <a:rPr lang="en-US" sz="2800" b="0" i="0" u="none" strike="noStrike" cap="none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Инженер, военный, водитель, лётчик, переводчик </a:t>
                      </a:r>
                      <a:endParaRPr/>
                    </a:p>
                  </a:txBody>
                  <a:tcPr marL="0" marR="0" marT="0" marB="0"/>
                </a:tc>
              </a:tr>
              <a:tr h="11303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Times New Roman"/>
                        <a:buNone/>
                      </a:pPr>
                      <a:r>
                        <a:rPr lang="en-US" sz="2800" b="0" i="0" u="none" strike="noStrike" cap="none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РАК 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Times New Roman"/>
                        <a:buNone/>
                      </a:pPr>
                      <a:r>
                        <a:rPr lang="en-US" sz="2800" b="0" i="0" u="none" strike="noStrike" cap="none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Менеджер, бухгалтер </a:t>
                      </a:r>
                      <a:endParaRPr/>
                    </a:p>
                  </a:txBody>
                  <a:tcPr marL="0" marR="0" marT="0" marB="0"/>
                </a:tc>
              </a:tr>
              <a:tr h="1508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Times New Roman"/>
                        <a:buNone/>
                      </a:pPr>
                      <a:r>
                        <a:rPr lang="en-US" sz="2800" b="0" i="0" u="none" strike="noStrike" cap="none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ЛЕВ 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Times New Roman"/>
                        <a:buNone/>
                      </a:pPr>
                      <a:r>
                        <a:rPr lang="en-US" sz="2800" b="0" i="0" u="none" strike="noStrike" cap="none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Бизнесмен, менеджер, дизайнер, социальный работник </a:t>
                      </a:r>
                      <a:endParaRPr/>
                    </a:p>
                  </a:txBody>
                  <a:tcPr marL="0" marR="0" marT="0" marB="0"/>
                </a:tc>
              </a:tr>
              <a:tr h="11318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Times New Roman"/>
                        <a:buNone/>
                      </a:pPr>
                      <a:r>
                        <a:rPr lang="en-US" sz="2800" b="0" i="0" u="none" strike="noStrike" cap="none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ДЕВА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Times New Roman"/>
                        <a:buNone/>
                      </a:pPr>
                      <a:r>
                        <a:rPr lang="en-US" sz="2800" b="0" i="0" u="none" strike="noStrike" cap="none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Инженер, психолог, врач</a:t>
                      </a:r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  <p:pic>
        <p:nvPicPr>
          <p:cNvPr id="469" name="Google Shape;469;p55" descr="_le_announc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40650" y="5229225"/>
            <a:ext cx="1143000" cy="1143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56"/>
          <p:cNvSpPr txBox="1">
            <a:spLocks noGrp="1"/>
          </p:cNvSpPr>
          <p:nvPr>
            <p:ph type="title"/>
          </p:nvPr>
        </p:nvSpPr>
        <p:spPr>
          <a:xfrm>
            <a:off x="468312" y="609600"/>
            <a:ext cx="8496300" cy="1306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Font typeface="Times New Roman"/>
              <a:buNone/>
            </a:pPr>
            <a:r>
              <a:rPr lang="en-US" sz="4000" b="0" i="0" u="none" strike="noStrike" cap="none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ПРОФЕССИОНАЛЬНЫЙ ПРОГНОЗ</a:t>
            </a:r>
            <a:br>
              <a:rPr lang="en-US" sz="4000" b="0" i="0" u="none" strike="noStrike" cap="none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endParaRPr/>
          </a:p>
        </p:txBody>
      </p:sp>
      <p:graphicFrame>
        <p:nvGraphicFramePr>
          <p:cNvPr id="475" name="Google Shape;475;p56"/>
          <p:cNvGraphicFramePr/>
          <p:nvPr/>
        </p:nvGraphicFramePr>
        <p:xfrm>
          <a:off x="685800" y="1981200"/>
          <a:ext cx="7772375" cy="4114800"/>
        </p:xfrm>
        <a:graphic>
          <a:graphicData uri="http://schemas.openxmlformats.org/drawingml/2006/table">
            <a:tbl>
              <a:tblPr>
                <a:noFill/>
                <a:tableStyleId>{020C8939-683B-4FF6-9908-6A2E1EFC2194}</a:tableStyleId>
              </a:tblPr>
              <a:tblGrid>
                <a:gridCol w="2662225"/>
                <a:gridCol w="5110150"/>
              </a:tblGrid>
              <a:tr h="1028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Times New Roman"/>
                        <a:buNone/>
                      </a:pPr>
                      <a:r>
                        <a:rPr lang="en-US" sz="2800" b="0" i="0" u="none" strike="noStrike" cap="none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ВЕСЫ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Times New Roman"/>
                        <a:buNone/>
                      </a:pPr>
                      <a:r>
                        <a:rPr lang="en-US" sz="2800" b="0" i="0" u="none" strike="noStrike" cap="none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Экономист, программист </a:t>
                      </a:r>
                      <a:endParaRPr/>
                    </a:p>
                  </a:txBody>
                  <a:tcPr marL="0" marR="0" marT="0" marB="0"/>
                </a:tc>
              </a:tr>
              <a:tr h="1028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Times New Roman"/>
                        <a:buNone/>
                      </a:pPr>
                      <a:r>
                        <a:rPr lang="en-US" sz="2800" b="0" i="0" u="none" strike="noStrike" cap="none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СКОРПИОН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Times New Roman"/>
                        <a:buNone/>
                      </a:pPr>
                      <a:r>
                        <a:rPr lang="en-US" sz="2800" b="0" i="0" u="none" strike="noStrike" cap="none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Программист, фермер, механик </a:t>
                      </a:r>
                      <a:endParaRPr/>
                    </a:p>
                  </a:txBody>
                  <a:tcPr marL="0" marR="0" marT="0" marB="0"/>
                </a:tc>
              </a:tr>
              <a:tr h="1028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Times New Roman"/>
                        <a:buNone/>
                      </a:pPr>
                      <a:r>
                        <a:rPr lang="en-US" sz="2800" b="0" i="0" u="none" strike="noStrike" cap="none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СТРЕЛЕЦ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Times New Roman"/>
                        <a:buNone/>
                      </a:pPr>
                      <a:r>
                        <a:rPr lang="en-US" sz="2800" b="0" i="0" u="none" strike="noStrike" cap="none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Врач, криминалист, менеджер, лётчик </a:t>
                      </a:r>
                      <a:endParaRPr/>
                    </a:p>
                  </a:txBody>
                  <a:tcPr marL="0" marR="0" marT="0" marB="0"/>
                </a:tc>
              </a:tr>
              <a:tr h="1028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Times New Roman"/>
                        <a:buNone/>
                      </a:pPr>
                      <a:r>
                        <a:rPr lang="en-US" sz="2800" b="0" i="0" u="none" strike="noStrike" cap="none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КОЗЕРОГ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Times New Roman"/>
                        <a:buNone/>
                      </a:pPr>
                      <a:r>
                        <a:rPr lang="en-US" sz="2800" b="0" i="0" u="none" strike="noStrike" cap="none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Юрист, дипломат </a:t>
                      </a:r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  <p:pic>
        <p:nvPicPr>
          <p:cNvPr id="476" name="Google Shape;476;p56" descr="ind_progn_1go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88125" y="5397500"/>
            <a:ext cx="1855787" cy="12398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57"/>
          <p:cNvSpPr txBox="1"/>
          <p:nvPr/>
        </p:nvSpPr>
        <p:spPr>
          <a:xfrm>
            <a:off x="468312" y="908050"/>
            <a:ext cx="8229600" cy="138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Font typeface="Tahoma"/>
              <a:buNone/>
            </a:pPr>
            <a:r>
              <a:rPr lang="en-US" sz="4000" b="0" i="1" u="none" strike="noStrike" cap="none">
                <a:solidFill>
                  <a:srgbClr val="00FF00"/>
                </a:solidFill>
                <a:latin typeface="Tahoma"/>
                <a:ea typeface="Tahoma"/>
                <a:cs typeface="Tahoma"/>
                <a:sym typeface="Tahoma"/>
              </a:rPr>
              <a:t>Выбор профессии – это серьезно</a:t>
            </a:r>
            <a:endParaRPr/>
          </a:p>
        </p:txBody>
      </p:sp>
      <p:sp>
        <p:nvSpPr>
          <p:cNvPr id="482" name="Google Shape;482;p57"/>
          <p:cNvSpPr txBox="1"/>
          <p:nvPr/>
        </p:nvSpPr>
        <p:spPr>
          <a:xfrm>
            <a:off x="0" y="3357562"/>
            <a:ext cx="9144000" cy="2835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Font typeface="Tahoma"/>
              <a:buNone/>
            </a:pPr>
            <a:r>
              <a:rPr lang="en-US" sz="4000" b="0" i="1" u="none" strike="noStrike" cap="none">
                <a:solidFill>
                  <a:srgbClr val="00FF00"/>
                </a:solidFill>
                <a:latin typeface="Tahoma"/>
                <a:ea typeface="Tahoma"/>
                <a:cs typeface="Tahoma"/>
                <a:sym typeface="Tahoma"/>
              </a:rPr>
              <a:t>«Самый несчастный из людей тот, для которого в мире не оказалось работы»</a:t>
            </a:r>
            <a:endParaRPr/>
          </a:p>
          <a:p>
            <a:pPr marL="0" marR="0" lvl="0" indent="0" algn="r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FF00"/>
              </a:buClr>
              <a:buFont typeface="Tahoma"/>
              <a:buNone/>
            </a:pPr>
            <a:r>
              <a:rPr lang="en-US" sz="4000" b="0" i="1" u="none" strike="noStrike" cap="none">
                <a:solidFill>
                  <a:srgbClr val="00FF00"/>
                </a:solidFill>
                <a:latin typeface="Tahoma"/>
                <a:ea typeface="Tahoma"/>
                <a:cs typeface="Tahoma"/>
                <a:sym typeface="Tahoma"/>
              </a:rPr>
              <a:t>Томас Карлейль</a:t>
            </a:r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58"/>
          <p:cNvSpPr txBox="1">
            <a:spLocks noGrp="1"/>
          </p:cNvSpPr>
          <p:nvPr>
            <p:ph type="body" idx="4294967295"/>
          </p:nvPr>
        </p:nvSpPr>
        <p:spPr>
          <a:xfrm>
            <a:off x="4357686" y="476250"/>
            <a:ext cx="4786314" cy="561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t" anchorCtr="0">
            <a:noAutofit/>
          </a:bodyPr>
          <a:lstStyle/>
          <a:p>
            <a:pPr marL="342900" indent="-342900" algn="ctr">
              <a:spcBef>
                <a:spcPts val="0"/>
              </a:spcBef>
              <a:buClr>
                <a:schemeClr val="lt1"/>
              </a:buClr>
              <a:buNone/>
            </a:pPr>
            <a:endParaRPr lang="ru-RU" sz="6600" b="1" dirty="0" smtClean="0">
              <a:solidFill>
                <a:srgbClr val="92D050"/>
              </a:solidFill>
              <a:latin typeface="Arial"/>
            </a:endParaRPr>
          </a:p>
          <a:p>
            <a:pPr marL="342900" indent="-342900" algn="ctr">
              <a:spcBef>
                <a:spcPts val="0"/>
              </a:spcBef>
              <a:buClr>
                <a:schemeClr val="lt1"/>
              </a:buClr>
              <a:buNone/>
            </a:pPr>
            <a:endParaRPr lang="ru-RU" sz="6600" b="1" dirty="0" smtClean="0">
              <a:solidFill>
                <a:srgbClr val="92D050"/>
              </a:solidFill>
              <a:latin typeface="Arial"/>
            </a:endParaRPr>
          </a:p>
          <a:p>
            <a:pPr marL="342900" indent="-342900" algn="ctr">
              <a:spcBef>
                <a:spcPts val="0"/>
              </a:spcBef>
              <a:buClr>
                <a:schemeClr val="lt1"/>
              </a:buClr>
              <a:buNone/>
            </a:pPr>
            <a:r>
              <a:rPr lang="ru-RU" sz="5400" b="1" dirty="0" smtClean="0">
                <a:solidFill>
                  <a:srgbClr val="92D050"/>
                </a:solidFill>
                <a:latin typeface="Arial"/>
              </a:rPr>
              <a:t>Счастливого</a:t>
            </a:r>
          </a:p>
          <a:p>
            <a:pPr marL="342900" indent="-342900" algn="ctr">
              <a:spcBef>
                <a:spcPts val="0"/>
              </a:spcBef>
              <a:buClr>
                <a:schemeClr val="lt1"/>
              </a:buClr>
              <a:buNone/>
            </a:pPr>
            <a:r>
              <a:rPr lang="ru-RU" sz="5400" b="1" dirty="0" smtClean="0">
                <a:solidFill>
                  <a:srgbClr val="92D050"/>
                </a:solidFill>
                <a:latin typeface="Arial"/>
              </a:rPr>
              <a:t> пути !</a:t>
            </a:r>
          </a:p>
          <a:p>
            <a:pPr marL="3429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</a:pPr>
            <a:endParaRPr sz="4000"/>
          </a:p>
        </p:txBody>
      </p:sp>
      <p:pic>
        <p:nvPicPr>
          <p:cNvPr id="6" name="Google Shape;196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4608512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Google Shape;161;p19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tretch/>
        </p:blipFill>
        <p:spPr>
          <a:xfrm>
            <a:off x="285720" y="285728"/>
            <a:ext cx="8358246" cy="62865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0"/>
          <p:cNvSpPr txBox="1"/>
          <p:nvPr/>
        </p:nvSpPr>
        <p:spPr>
          <a:xfrm>
            <a:off x="323850" y="620712"/>
            <a:ext cx="8569325" cy="5578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3300"/>
              </a:buClr>
              <a:buFont typeface="Times New Roman"/>
              <a:buNone/>
            </a:pPr>
            <a:r>
              <a:rPr lang="en-US" sz="4000" b="1" i="0" u="none" strike="noStrike" cap="none">
                <a:solidFill>
                  <a:srgbClr val="FF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«Хочу»</a:t>
            </a:r>
            <a:r>
              <a:rPr lang="en-US" sz="40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- желания, профессиональные                                                                                                                                             интересы и склонности.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FFFF00"/>
              </a:buClr>
              <a:buFont typeface="Times New Roman"/>
              <a:buNone/>
            </a:pPr>
            <a:r>
              <a:rPr lang="en-US" sz="4000" b="1" i="0" u="none" strike="noStrike" cap="none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«Могу»</a:t>
            </a:r>
            <a:r>
              <a:rPr lang="en-US" sz="40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- возможности личности, т.е.                       знания, способности,           психологические особенности,             особенности здоровья.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CC00"/>
              </a:buClr>
              <a:buFont typeface="Times New Roman"/>
              <a:buNone/>
            </a:pPr>
            <a:r>
              <a:rPr lang="en-US" sz="4000" b="1" i="0" u="none" strike="noStrike" cap="none">
                <a:solidFill>
                  <a:srgbClr val="00CC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«Надо»</a:t>
            </a:r>
            <a:r>
              <a:rPr lang="en-US" sz="40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- запросы рынка труда, потребность в кадрах.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1"/>
          <p:cNvSpPr txBox="1"/>
          <p:nvPr/>
        </p:nvSpPr>
        <p:spPr>
          <a:xfrm>
            <a:off x="395287" y="244475"/>
            <a:ext cx="8429625" cy="6064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Font typeface="Times New Roman"/>
              <a:buNone/>
            </a:pPr>
            <a:r>
              <a:rPr lang="en-US" sz="3600" b="1" i="0" u="none" strike="noStrike" cap="none">
                <a:solidFill>
                  <a:srgbClr val="00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Классификация распространенных ошибок</a:t>
            </a:r>
            <a:r>
              <a:rPr lang="en-US" sz="3200" b="0" i="0" u="none" strike="noStrike" cap="none">
                <a:solidFill>
                  <a:srgbClr val="00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5050"/>
              </a:buClr>
              <a:buFont typeface="Times New Roman"/>
              <a:buNone/>
            </a:pPr>
            <a:r>
              <a:rPr lang="en-US" sz="3200" b="1" i="0" u="none" strike="noStrike" cap="none">
                <a:solidFill>
                  <a:srgbClr val="FF5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1.Незнание правил выбора профессии:</a:t>
            </a:r>
            <a:endParaRPr/>
          </a:p>
          <a:p>
            <a: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Times New Roman"/>
              <a:buChar char="•"/>
            </a:pPr>
            <a:r>
              <a:rPr lang="en-US" sz="32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выбор профессии за компанию</a:t>
            </a:r>
            <a:endParaRPr/>
          </a:p>
          <a:p>
            <a: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Times New Roman"/>
              <a:buChar char="•"/>
            </a:pPr>
            <a:r>
              <a:rPr lang="en-US" sz="32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перенос отношения к человеку на саму профессию</a:t>
            </a:r>
            <a:endParaRPr/>
          </a:p>
          <a:p>
            <a: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Times New Roman"/>
              <a:buChar char="•"/>
            </a:pPr>
            <a:r>
              <a:rPr lang="en-US" sz="32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отождествление учебного предмета с профессией</a:t>
            </a:r>
            <a:endParaRPr/>
          </a:p>
          <a:p>
            <a: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Times New Roman"/>
              <a:buChar char="•"/>
            </a:pPr>
            <a:r>
              <a:rPr lang="en-US" sz="32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ориентация сразу на профессию высокой квалификации</a:t>
            </a:r>
            <a:endParaRPr/>
          </a:p>
          <a:p>
            <a: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Times New Roman"/>
              <a:buChar char="•"/>
            </a:pPr>
            <a:r>
              <a:rPr lang="en-US" sz="32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неумение определить путь получения профессии.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2"/>
          <p:cNvSpPr txBox="1"/>
          <p:nvPr/>
        </p:nvSpPr>
        <p:spPr>
          <a:xfrm>
            <a:off x="323850" y="1628775"/>
            <a:ext cx="8459787" cy="4478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3300"/>
              </a:buClr>
              <a:buFont typeface="Times New Roman"/>
              <a:buNone/>
            </a:pPr>
            <a:r>
              <a:rPr lang="en-US" sz="3200" b="1" i="0" u="none" strike="noStrike" cap="none">
                <a:solidFill>
                  <a:srgbClr val="FF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2.Незнание самого себя: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Times New Roman"/>
              <a:buChar char="•"/>
            </a:pPr>
            <a:r>
              <a:rPr lang="en-US" sz="32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незнание или недооценка своих физических и психологических особенностей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Times New Roman"/>
              <a:buChar char="•"/>
            </a:pPr>
            <a:r>
              <a:rPr lang="en-US" sz="32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неумение соотнести свои способности с требованиями профессии.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3300"/>
              </a:buClr>
              <a:buFont typeface="Times New Roman"/>
              <a:buNone/>
            </a:pPr>
            <a:r>
              <a:rPr lang="en-US" sz="3200" b="1" i="0" u="none" strike="noStrike" cap="none">
                <a:solidFill>
                  <a:srgbClr val="FF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3. Незнание мира профессий: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Times New Roman"/>
              <a:buChar char="•"/>
            </a:pPr>
            <a:r>
              <a:rPr lang="en-US" sz="32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увлечение только внешней стороной профессии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Times New Roman"/>
              <a:buChar char="•"/>
            </a:pPr>
            <a:r>
              <a:rPr lang="en-US" sz="32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незнание требований профессии к человеку.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</a:pPr>
            <a:r>
              <a:rPr lang="en-US" sz="3200" b="0" i="0" u="none" strike="noStrike" cap="none" dirty="0">
                <a:solidFill>
                  <a:srgbClr val="2AF64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ПРОФЕССИОНАЛЬНАЯ НАПРАВЛЕННОСТЬ УЧАЩИХСЯ. </a:t>
            </a:r>
            <a:br>
              <a:rPr lang="en-US" sz="3200" b="0" i="0" u="none" strike="noStrike" cap="none" dirty="0">
                <a:solidFill>
                  <a:srgbClr val="2AF642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3200" b="0" i="0" u="none" strike="noStrike" cap="none" dirty="0">
                <a:solidFill>
                  <a:srgbClr val="2AF64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АНАЛИЗ «ПОЛИГОНА ПРОФЕССИОНАЛЬНЫХ ПРЕДПОЧТЕНИЙ</a:t>
            </a:r>
            <a:r>
              <a:rPr lang="en-US" sz="3200" b="0" i="0" u="none" strike="noStrike" cap="none" dirty="0">
                <a:solidFill>
                  <a:srgbClr val="92D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».</a:t>
            </a:r>
            <a:endParaRPr>
              <a:solidFill>
                <a:srgbClr val="92D050"/>
              </a:solidFill>
            </a:endParaRPr>
          </a:p>
        </p:txBody>
      </p:sp>
      <p:sp>
        <p:nvSpPr>
          <p:cNvPr id="182" name="Google Shape;182;p23"/>
          <p:cNvSpPr txBox="1">
            <a:spLocks noGrp="1"/>
          </p:cNvSpPr>
          <p:nvPr>
            <p:ph type="body" idx="4294967295"/>
          </p:nvPr>
        </p:nvSpPr>
        <p:spPr>
          <a:xfrm>
            <a:off x="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t" anchorCtr="0">
            <a:noAutofit/>
          </a:bodyPr>
          <a:lstStyle/>
          <a:p>
            <a:pPr marL="812800" marR="0" lvl="0" indent="-609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Times New Roman"/>
              <a:buNone/>
            </a:pPr>
            <a:endParaRPr sz="3200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Times New Roman"/>
              <a:buNone/>
            </a:pPr>
            <a:endParaRPr sz="3200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aphicFrame>
        <p:nvGraphicFramePr>
          <p:cNvPr id="183" name="Google Shape;183;p23"/>
          <p:cNvGraphicFramePr/>
          <p:nvPr/>
        </p:nvGraphicFramePr>
        <p:xfrm>
          <a:off x="395287" y="2505075"/>
          <a:ext cx="8243875" cy="4359225"/>
        </p:xfrm>
        <a:graphic>
          <a:graphicData uri="http://schemas.openxmlformats.org/drawingml/2006/table">
            <a:tbl>
              <a:tblPr>
                <a:noFill/>
                <a:tableStyleId>{020C8939-683B-4FF6-9908-6A2E1EFC2194}</a:tableStyleId>
              </a:tblPr>
              <a:tblGrid>
                <a:gridCol w="3600450"/>
                <a:gridCol w="4643425"/>
              </a:tblGrid>
              <a:tr h="517525">
                <a:tc>
                  <a:txBody>
                    <a:bodyPr/>
                    <a:lstStyle/>
                    <a:p>
                      <a:pPr marL="342900" marR="0" lvl="0" indent="-34290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Times New Roman"/>
                        <a:buNone/>
                      </a:pPr>
                      <a:r>
                        <a:rPr lang="en-US" sz="2000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Мои сферы интересов</a:t>
                      </a:r>
                      <a:endParaRPr/>
                    </a:p>
                  </a:txBody>
                  <a:tcPr marL="0" marR="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519100">
                <a:tc>
                  <a:txBody>
                    <a:bodyPr/>
                    <a:lstStyle/>
                    <a:p>
                      <a:pPr marL="342900" marR="0" lvl="0" indent="-34290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Times New Roman"/>
                        <a:buNone/>
                      </a:pPr>
                      <a:r>
                        <a:rPr lang="en-US" sz="2000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Мои склонности</a:t>
                      </a:r>
                      <a:endParaRPr/>
                    </a:p>
                  </a:txBody>
                  <a:tcPr marL="0" marR="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700075">
                <a:tc>
                  <a:txBody>
                    <a:bodyPr/>
                    <a:lstStyle/>
                    <a:p>
                      <a:pPr marL="342900" marR="0" lvl="0" indent="-34290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Times New Roman"/>
                        <a:buNone/>
                      </a:pPr>
                      <a:r>
                        <a:rPr lang="en-US" sz="2000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Мой профессиональный тип личности</a:t>
                      </a:r>
                      <a:endParaRPr/>
                    </a:p>
                  </a:txBody>
                  <a:tcPr marL="0" marR="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519100">
                <a:tc>
                  <a:txBody>
                    <a:bodyPr/>
                    <a:lstStyle/>
                    <a:p>
                      <a:pPr marL="342900" marR="0" lvl="0" indent="-34290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Times New Roman"/>
                        <a:buNone/>
                      </a:pPr>
                      <a:r>
                        <a:rPr lang="en-US" sz="2000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Мой темперамент</a:t>
                      </a:r>
                      <a:endParaRPr/>
                    </a:p>
                  </a:txBody>
                  <a:tcPr marL="0" marR="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700075">
                <a:tc>
                  <a:txBody>
                    <a:bodyPr/>
                    <a:lstStyle/>
                    <a:p>
                      <a:pPr marL="342900" marR="0" lvl="0" indent="-34290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Times New Roman"/>
                        <a:buNone/>
                      </a:pPr>
                      <a:r>
                        <a:rPr lang="en-US" sz="2000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Профессиональные намерения</a:t>
                      </a:r>
                      <a:endParaRPr/>
                    </a:p>
                  </a:txBody>
                  <a:tcPr marL="0" marR="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701675">
                <a:tc>
                  <a:txBody>
                    <a:bodyPr/>
                    <a:lstStyle/>
                    <a:p>
                      <a:pPr marL="342900" marR="0" lvl="0" indent="-34290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Times New Roman"/>
                        <a:buNone/>
                      </a:pPr>
                      <a:r>
                        <a:rPr lang="en-US" sz="2000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Положительные качества характера</a:t>
                      </a:r>
                      <a:endParaRPr/>
                    </a:p>
                  </a:txBody>
                  <a:tcPr marL="0" marR="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701675">
                <a:tc>
                  <a:txBody>
                    <a:bodyPr/>
                    <a:lstStyle/>
                    <a:p>
                      <a:pPr marL="342900" marR="0" lvl="0" indent="-34290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Times New Roman"/>
                        <a:buNone/>
                      </a:pPr>
                      <a:r>
                        <a:rPr lang="en-US" sz="2000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Отрицательные качества характера</a:t>
                      </a:r>
                      <a:endParaRPr/>
                    </a:p>
                  </a:txBody>
                  <a:tcPr marL="0" marR="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4"/>
          <p:cNvSpPr txBox="1">
            <a:spLocks noGrp="1"/>
          </p:cNvSpPr>
          <p:nvPr>
            <p:ph type="title"/>
          </p:nvPr>
        </p:nvSpPr>
        <p:spPr>
          <a:xfrm>
            <a:off x="684212" y="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Font typeface="Times New Roman"/>
              <a:buNone/>
            </a:pPr>
            <a:r>
              <a:rPr lang="en-US" sz="4400" b="1" i="0" u="none" strike="noStrike" cap="none">
                <a:solidFill>
                  <a:srgbClr val="00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Анализ результатов:</a:t>
            </a:r>
            <a:endParaRPr/>
          </a:p>
        </p:txBody>
      </p:sp>
      <p:sp>
        <p:nvSpPr>
          <p:cNvPr id="189" name="Google Shape;189;p24"/>
          <p:cNvSpPr txBox="1">
            <a:spLocks noGrp="1"/>
          </p:cNvSpPr>
          <p:nvPr>
            <p:ph idx="1"/>
          </p:nvPr>
        </p:nvSpPr>
        <p:spPr>
          <a:xfrm>
            <a:off x="539750" y="981075"/>
            <a:ext cx="8135937" cy="5256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Noto Sans Symbols"/>
              <a:buChar char="➢"/>
            </a:pPr>
            <a:r>
              <a:rPr lang="en-US" sz="32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1" i="0" u="none" strike="noStrike" cap="none">
                <a:solidFill>
                  <a:srgbClr val="FF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преобладают склонности Ч-Ч, Ч-Т.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Noto Sans Symbols"/>
              <a:buChar char="➢"/>
            </a:pPr>
            <a:r>
              <a:rPr lang="en-US" sz="32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1" i="0" u="none" strike="noStrike" cap="none">
                <a:solidFill>
                  <a:srgbClr val="FF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сферы интересов</a:t>
            </a:r>
            <a:r>
              <a:rPr lang="en-US" sz="32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– биология и с/х, медицина, автодело, компьютер и оргтехника, история, право.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Noto Sans Symbols"/>
              <a:buChar char="➢"/>
            </a:pPr>
            <a:r>
              <a:rPr lang="en-US" sz="32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1" i="0" u="none" strike="noStrike" cap="none">
                <a:solidFill>
                  <a:srgbClr val="FF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профессиональный тип личности</a:t>
            </a:r>
            <a:r>
              <a:rPr lang="en-US" sz="32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–    предприимчивый – 2      реалистический - 1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</a:pPr>
            <a:r>
              <a:rPr lang="en-US" sz="32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конвенциальный – 4       социальный – 2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Times New Roman"/>
              <a:buNone/>
            </a:pPr>
            <a:r>
              <a:rPr lang="en-US" sz="32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артистический – 1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Noto Sans Symbols"/>
              <a:buChar char="➢"/>
            </a:pPr>
            <a:r>
              <a:rPr lang="en-US" sz="32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1" i="0" u="none" strike="noStrike" cap="none">
                <a:solidFill>
                  <a:srgbClr val="FF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темперамент</a:t>
            </a:r>
            <a:r>
              <a:rPr lang="en-US" sz="32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– сангвиники и флегматики</a:t>
            </a:r>
            <a:endParaRPr/>
          </a:p>
          <a:p>
            <a:pPr marL="342900" marR="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Times New Roman"/>
              <a:buNone/>
            </a:pPr>
            <a:endParaRPr sz="3200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46</TotalTime>
  <Words>1182</Words>
  <PresentationFormat>Экран (4:3)</PresentationFormat>
  <Paragraphs>189</Paragraphs>
  <Slides>38</Slides>
  <Notes>38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39" baseType="lpstr">
      <vt:lpstr>Яркая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ПРОФЕССИОНАЛЬНАЯ НАПРАВЛЕННОСТЬ УЧАЩИХСЯ.   АНАЛИЗ «ПОЛИГОНА ПРОФЕССИОНАЛЬНЫХ ПРЕДПОЧТЕНИЙ».</vt:lpstr>
      <vt:lpstr>Анализ результатов:</vt:lpstr>
      <vt:lpstr>Слайд 10</vt:lpstr>
      <vt:lpstr>Слайд 11</vt:lpstr>
      <vt:lpstr>Практикум  «В мире профессий»</vt:lpstr>
      <vt:lpstr>Слайд 13</vt:lpstr>
      <vt:lpstr>Слайд 14</vt:lpstr>
      <vt:lpstr>Слайд 15</vt:lpstr>
      <vt:lpstr>Слайд 16</vt:lpstr>
      <vt:lpstr>Слайд 17</vt:lpstr>
      <vt:lpstr>Слайд 18</vt:lpstr>
      <vt:lpstr>Имиджмейкер</vt:lpstr>
      <vt:lpstr>Бренд - менеджер</vt:lpstr>
      <vt:lpstr>Бренд - менеджер</vt:lpstr>
      <vt:lpstr>Бренд - менеджер</vt:lpstr>
      <vt:lpstr>Бренд - менеджер</vt:lpstr>
      <vt:lpstr>Криэйтор</vt:lpstr>
      <vt:lpstr>Криэйтор</vt:lpstr>
      <vt:lpstr>Криэйтор</vt:lpstr>
      <vt:lpstr>Медиапленнер</vt:lpstr>
      <vt:lpstr>Медиапленнер</vt:lpstr>
      <vt:lpstr>Медиапленнер</vt:lpstr>
      <vt:lpstr>Мерчендайзер</vt:lpstr>
      <vt:lpstr>Мерчендайзер</vt:lpstr>
      <vt:lpstr>Мерчендайзер</vt:lpstr>
      <vt:lpstr>Слайд 33</vt:lpstr>
      <vt:lpstr>ПРОФЕССИОНАЛЬНЫЙ ПРОГНОЗ </vt:lpstr>
      <vt:lpstr>ПРОФЕССИОНАЛЬНЫЙ ПРОГНОЗ </vt:lpstr>
      <vt:lpstr>ПРОФЕССИОНАЛЬНЫЙ ПРОГНОЗ </vt:lpstr>
      <vt:lpstr>Слайд 37</vt:lpstr>
      <vt:lpstr>Слайд 38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8</cp:revision>
  <dcterms:modified xsi:type="dcterms:W3CDTF">2020-04-05T20:19:15Z</dcterms:modified>
</cp:coreProperties>
</file>